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328" r:id="rId4"/>
    <p:sldId id="332" r:id="rId5"/>
    <p:sldId id="262" r:id="rId6"/>
    <p:sldId id="263" r:id="rId7"/>
    <p:sldId id="335" r:id="rId8"/>
    <p:sldId id="336" r:id="rId9"/>
    <p:sldId id="330" r:id="rId10"/>
    <p:sldId id="264" r:id="rId11"/>
    <p:sldId id="329" r:id="rId12"/>
    <p:sldId id="265" r:id="rId13"/>
    <p:sldId id="266" r:id="rId14"/>
    <p:sldId id="267" r:id="rId15"/>
    <p:sldId id="333" r:id="rId16"/>
    <p:sldId id="268" r:id="rId17"/>
    <p:sldId id="269" r:id="rId18"/>
    <p:sldId id="270" r:id="rId19"/>
    <p:sldId id="337" r:id="rId20"/>
    <p:sldId id="334" r:id="rId21"/>
    <p:sldId id="33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hdphoto1.wdp>
</file>

<file path=ppt/media/image1.png>
</file>

<file path=ppt/media/image10.png>
</file>

<file path=ppt/media/image11.png>
</file>

<file path=ppt/media/image12.png>
</file>

<file path=ppt/media/image13.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8197C04A-AB83-40F8-982A-7ED15287C5BE}" type="datetimeFigureOut">
              <a:rPr lang="en-IN" smtClean="0"/>
              <a:t>05-03-2020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2604457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197C04A-AB83-40F8-982A-7ED15287C5BE}" type="datetimeFigureOut">
              <a:rPr lang="en-IN" smtClean="0"/>
              <a:t>05-03-2020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2382564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197C04A-AB83-40F8-982A-7ED15287C5BE}" type="datetimeFigureOut">
              <a:rPr lang="en-IN" smtClean="0"/>
              <a:t>05-03-2020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1472936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197C04A-AB83-40F8-982A-7ED15287C5BE}" type="datetimeFigureOut">
              <a:rPr lang="en-IN" smtClean="0"/>
              <a:t>05-03-2020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928899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197C04A-AB83-40F8-982A-7ED15287C5BE}" type="datetimeFigureOut">
              <a:rPr lang="en-IN" smtClean="0"/>
              <a:t>05-03-2020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71071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8197C04A-AB83-40F8-982A-7ED15287C5BE}" type="datetimeFigureOut">
              <a:rPr lang="en-IN" smtClean="0"/>
              <a:t>05-03-2020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2337999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8197C04A-AB83-40F8-982A-7ED15287C5BE}" type="datetimeFigureOut">
              <a:rPr lang="en-IN" smtClean="0"/>
              <a:t>05-03-2020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1830420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8197C04A-AB83-40F8-982A-7ED15287C5BE}" type="datetimeFigureOut">
              <a:rPr lang="en-IN" smtClean="0"/>
              <a:t>05-03-2020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10017485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97C04A-AB83-40F8-982A-7ED15287C5BE}" type="datetimeFigureOut">
              <a:rPr lang="en-IN" smtClean="0"/>
              <a:t>05-03-2020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864077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197C04A-AB83-40F8-982A-7ED15287C5BE}" type="datetimeFigureOut">
              <a:rPr lang="en-IN" smtClean="0"/>
              <a:t>05-03-2020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226966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197C04A-AB83-40F8-982A-7ED15287C5BE}" type="datetimeFigureOut">
              <a:rPr lang="en-IN" smtClean="0"/>
              <a:t>05-03-2020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A3C9F15-9482-4132-9371-D97C62AA4746}" type="slidenum">
              <a:rPr lang="en-IN" smtClean="0"/>
              <a:t>‹#›</a:t>
            </a:fld>
            <a:endParaRPr lang="en-IN"/>
          </a:p>
        </p:txBody>
      </p:sp>
    </p:spTree>
    <p:extLst>
      <p:ext uri="{BB962C8B-B14F-4D97-AF65-F5344CB8AC3E}">
        <p14:creationId xmlns:p14="http://schemas.microsoft.com/office/powerpoint/2010/main" val="2314609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97C04A-AB83-40F8-982A-7ED15287C5BE}" type="datetimeFigureOut">
              <a:rPr lang="en-IN" smtClean="0"/>
              <a:t>05-03-2020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3C9F15-9482-4132-9371-D97C62AA4746}" type="slidenum">
              <a:rPr lang="en-IN" smtClean="0"/>
              <a:t>‹#›</a:t>
            </a:fld>
            <a:endParaRPr lang="en-IN"/>
          </a:p>
        </p:txBody>
      </p:sp>
    </p:spTree>
    <p:extLst>
      <p:ext uri="{BB962C8B-B14F-4D97-AF65-F5344CB8AC3E}">
        <p14:creationId xmlns:p14="http://schemas.microsoft.com/office/powerpoint/2010/main" val="23573146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524000" y="574766"/>
            <a:ext cx="9144000" cy="4297680"/>
          </a:xfrm>
        </p:spPr>
        <p:txBody>
          <a:bodyPr/>
          <a:lstStyle/>
          <a:p>
            <a:r>
              <a:rPr lang="en-IN" b="1" dirty="0">
                <a:solidFill>
                  <a:srgbClr val="00B050"/>
                </a:solidFill>
                <a:latin typeface="Times New Roman" panose="02020603050405020304" pitchFamily="18" charset="0"/>
                <a:cs typeface="Times New Roman" panose="02020603050405020304" pitchFamily="18" charset="0"/>
              </a:rPr>
              <a:t>Introduction to Environmental Sciences </a:t>
            </a:r>
          </a:p>
        </p:txBody>
      </p:sp>
      <p:sp>
        <p:nvSpPr>
          <p:cNvPr id="5" name="Subtitle 4"/>
          <p:cNvSpPr>
            <a:spLocks noGrp="1"/>
          </p:cNvSpPr>
          <p:nvPr>
            <p:ph type="subTitle" idx="1"/>
          </p:nvPr>
        </p:nvSpPr>
        <p:spPr>
          <a:xfrm>
            <a:off x="1524000" y="5172891"/>
            <a:ext cx="9144000" cy="1123405"/>
          </a:xfrm>
        </p:spPr>
        <p:txBody>
          <a:bodyPr>
            <a:normAutofit fontScale="92500" lnSpcReduction="20000"/>
          </a:bodyPr>
          <a:lstStyle/>
          <a:p>
            <a:r>
              <a:rPr lang="en-IN" b="1" dirty="0">
                <a:solidFill>
                  <a:srgbClr val="FF0000"/>
                </a:solidFill>
                <a:latin typeface="Times New Roman" panose="02020603050405020304" pitchFamily="18" charset="0"/>
                <a:cs typeface="Times New Roman" panose="02020603050405020304" pitchFamily="18" charset="0"/>
              </a:rPr>
              <a:t>By – KANAGARAJ.R</a:t>
            </a:r>
          </a:p>
          <a:p>
            <a:r>
              <a:rPr lang="en-IN" b="1" dirty="0">
                <a:solidFill>
                  <a:srgbClr val="FF0000"/>
                </a:solidFill>
                <a:latin typeface="Times New Roman" panose="02020603050405020304" pitchFamily="18" charset="0"/>
                <a:cs typeface="Times New Roman" panose="02020603050405020304" pitchFamily="18" charset="0"/>
              </a:rPr>
              <a:t>Research Scholar</a:t>
            </a:r>
          </a:p>
          <a:p>
            <a:r>
              <a:rPr lang="en-IN" b="1" dirty="0">
                <a:solidFill>
                  <a:srgbClr val="FF0000"/>
                </a:solidFill>
                <a:latin typeface="Times New Roman" panose="02020603050405020304" pitchFamily="18" charset="0"/>
                <a:cs typeface="Times New Roman" panose="02020603050405020304" pitchFamily="18" charset="0"/>
              </a:rPr>
              <a:t>Dept of  Environmental Engineering</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0297" y="574766"/>
            <a:ext cx="3749040" cy="2625634"/>
          </a:xfrm>
          <a:prstGeom prst="rect">
            <a:avLst/>
          </a:prstGeom>
        </p:spPr>
      </p:pic>
    </p:spTree>
    <p:extLst>
      <p:ext uri="{BB962C8B-B14F-4D97-AF65-F5344CB8AC3E}">
        <p14:creationId xmlns:p14="http://schemas.microsoft.com/office/powerpoint/2010/main" val="9662692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6DFEC-45DD-4331-BBC8-BC6B522CBB21}"/>
              </a:ext>
            </a:extLst>
          </p:cNvPr>
          <p:cNvSpPr>
            <a:spLocks noGrp="1"/>
          </p:cNvSpPr>
          <p:nvPr>
            <p:ph type="title"/>
          </p:nvPr>
        </p:nvSpPr>
        <p:spPr/>
        <p:txBody>
          <a:bodyPr/>
          <a:lstStyle/>
          <a:p>
            <a:pPr algn="ctr"/>
            <a:r>
              <a:rPr lang="en-US" b="1" dirty="0">
                <a:solidFill>
                  <a:srgbClr val="FF0000"/>
                </a:solidFill>
                <a:latin typeface="Times New Roman" panose="02020603050405020304" pitchFamily="18" charset="0"/>
                <a:cs typeface="Times New Roman" panose="02020603050405020304" pitchFamily="18" charset="0"/>
              </a:rPr>
              <a:t>Activity 1</a:t>
            </a:r>
          </a:p>
        </p:txBody>
      </p:sp>
      <p:sp>
        <p:nvSpPr>
          <p:cNvPr id="3" name="Content Placeholder 2">
            <a:extLst>
              <a:ext uri="{FF2B5EF4-FFF2-40B4-BE49-F238E27FC236}">
                <a16:creationId xmlns:a16="http://schemas.microsoft.com/office/drawing/2014/main" id="{6DF4771E-03CD-4C22-B443-4C3E855C99E4}"/>
              </a:ext>
            </a:extLst>
          </p:cNvPr>
          <p:cNvSpPr>
            <a:spLocks noGrp="1"/>
          </p:cNvSpPr>
          <p:nvPr>
            <p:ph idx="1"/>
          </p:nvPr>
        </p:nvSpPr>
        <p:spPr/>
        <p:txBody>
          <a:bodyPr/>
          <a:lstStyle/>
          <a:p>
            <a:pPr algn="just"/>
            <a:r>
              <a:rPr lang="en-IN" dirty="0">
                <a:latin typeface="Times New Roman" panose="02020603050405020304" pitchFamily="18" charset="0"/>
                <a:cs typeface="Times New Roman" panose="02020603050405020304" pitchFamily="18" charset="0"/>
              </a:rPr>
              <a:t>Take any article that you use in daily life – a bucket full of water, or an item of food, a table, or a book. Trace its components journey backwards from your home to their origins as natural resources in our environment. How many of these components are renewable resources and how many non-renewable?</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7806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100B3-85BE-42DF-81C9-87BB7B32A3ED}"/>
              </a:ext>
            </a:extLst>
          </p:cNvPr>
          <p:cNvSpPr>
            <a:spLocks noGrp="1"/>
          </p:cNvSpPr>
          <p:nvPr>
            <p:ph type="title"/>
          </p:nvPr>
        </p:nvSpPr>
        <p:spPr/>
        <p:txBody>
          <a:bodyPr/>
          <a:lstStyle/>
          <a:p>
            <a:pPr algn="ctr"/>
            <a:r>
              <a:rPr lang="en-US" b="1" dirty="0">
                <a:solidFill>
                  <a:srgbClr val="FF0000"/>
                </a:solidFill>
                <a:latin typeface="Times New Roman" panose="02020603050405020304" pitchFamily="18" charset="0"/>
                <a:cs typeface="Times New Roman" panose="02020603050405020304" pitchFamily="18" charset="0"/>
              </a:rPr>
              <a:t>Importance of environmental study</a:t>
            </a:r>
          </a:p>
        </p:txBody>
      </p:sp>
      <p:sp>
        <p:nvSpPr>
          <p:cNvPr id="3" name="Content Placeholder 2">
            <a:extLst>
              <a:ext uri="{FF2B5EF4-FFF2-40B4-BE49-F238E27FC236}">
                <a16:creationId xmlns:a16="http://schemas.microsoft.com/office/drawing/2014/main" id="{FFFDB1CC-90DD-4485-B182-4FE9354CEB86}"/>
              </a:ext>
            </a:extLst>
          </p:cNvPr>
          <p:cNvSpPr>
            <a:spLocks noGrp="1"/>
          </p:cNvSpPr>
          <p:nvPr>
            <p:ph idx="1"/>
          </p:nvPr>
        </p:nvSpPr>
        <p:spPr/>
        <p:txBody>
          <a:bodyPr>
            <a:normAutofit/>
          </a:bodyPr>
          <a:lstStyle/>
          <a:p>
            <a:pPr marL="457200" indent="-457200" algn="just">
              <a:lnSpc>
                <a:spcPct val="100000"/>
              </a:lnSpc>
              <a:buFont typeface="+mj-lt"/>
              <a:buAutoNum type="arabicPeriod"/>
            </a:pPr>
            <a:r>
              <a:rPr lang="en-IN" sz="2000" dirty="0">
                <a:latin typeface="Times New Roman" panose="02020603050405020304" pitchFamily="18" charset="0"/>
                <a:cs typeface="Times New Roman" panose="02020603050405020304" pitchFamily="18" charset="0"/>
              </a:rPr>
              <a:t>Environmental study is based upon a comprehensive view of various environmental systems. It aims to make the citizens competent to do scientific work and to find out practical solutions to current environmental problems. The citizens acquire the ability to analyse the environmental parameters like the aquatic, terrestrial and atmospheric systems and their interactions with the biosphere.</a:t>
            </a:r>
          </a:p>
          <a:p>
            <a:pPr marL="457200" indent="-457200">
              <a:lnSpc>
                <a:spcPct val="100000"/>
              </a:lnSpc>
              <a:buFont typeface="+mj-lt"/>
              <a:buAutoNum type="arabicPeriod"/>
            </a:pPr>
            <a:r>
              <a:rPr lang="en-IN" sz="2000" dirty="0">
                <a:latin typeface="Times New Roman" panose="02020603050405020304" pitchFamily="18" charset="0"/>
                <a:cs typeface="Times New Roman" panose="02020603050405020304" pitchFamily="18" charset="0"/>
              </a:rPr>
              <a:t>World population is increasing at an alarming rate especially in developing countries.</a:t>
            </a:r>
          </a:p>
          <a:p>
            <a:pPr marL="457200" indent="-457200">
              <a:lnSpc>
                <a:spcPct val="100000"/>
              </a:lnSpc>
              <a:buFont typeface="+mj-lt"/>
              <a:buAutoNum type="arabicPeriod"/>
            </a:pPr>
            <a:r>
              <a:rPr lang="en-IN" sz="2000" dirty="0">
                <a:latin typeface="Times New Roman" panose="02020603050405020304" pitchFamily="18" charset="0"/>
                <a:cs typeface="Times New Roman" panose="02020603050405020304" pitchFamily="18" charset="0"/>
              </a:rPr>
              <a:t> The natural resources endowment in the earth is limited.</a:t>
            </a:r>
          </a:p>
          <a:p>
            <a:pPr marL="457200" indent="-457200">
              <a:lnSpc>
                <a:spcPct val="100000"/>
              </a:lnSpc>
              <a:buFont typeface="+mj-lt"/>
              <a:buAutoNum type="arabicPeriod"/>
            </a:pPr>
            <a:r>
              <a:rPr lang="en-IN" sz="2000" dirty="0">
                <a:latin typeface="Times New Roman" panose="02020603050405020304" pitchFamily="18" charset="0"/>
                <a:cs typeface="Times New Roman" panose="02020603050405020304" pitchFamily="18" charset="0"/>
              </a:rPr>
              <a:t>The methods and techniques of exploiting natural resources are advanced.</a:t>
            </a:r>
          </a:p>
          <a:p>
            <a:pPr marL="457200" indent="-457200">
              <a:lnSpc>
                <a:spcPct val="100000"/>
              </a:lnSpc>
              <a:buFont typeface="+mj-lt"/>
              <a:buAutoNum type="arabicPeriod"/>
            </a:pPr>
            <a:r>
              <a:rPr lang="en-IN" sz="2000" dirty="0">
                <a:latin typeface="Times New Roman" panose="02020603050405020304" pitchFamily="18" charset="0"/>
                <a:cs typeface="Times New Roman" panose="02020603050405020304" pitchFamily="18" charset="0"/>
              </a:rPr>
              <a:t> The resources are over-exploited and there is no foresight of leaving the resources to the future</a:t>
            </a:r>
          </a:p>
          <a:p>
            <a:pPr marL="457200" indent="-457200">
              <a:lnSpc>
                <a:spcPct val="100000"/>
              </a:lnSpc>
              <a:buFont typeface="+mj-lt"/>
              <a:buAutoNum type="arabicPeriod"/>
            </a:pPr>
            <a:r>
              <a:rPr lang="en-US" sz="2000" dirty="0">
                <a:latin typeface="Times New Roman" panose="02020603050405020304" pitchFamily="18" charset="0"/>
                <a:cs typeface="Times New Roman" panose="02020603050405020304" pitchFamily="18" charset="0"/>
              </a:rPr>
              <a:t>generations.</a:t>
            </a:r>
          </a:p>
          <a:p>
            <a:pPr marL="457200" indent="-457200">
              <a:lnSpc>
                <a:spcPct val="100000"/>
              </a:lnSpc>
              <a:buFont typeface="+mj-lt"/>
              <a:buAutoNum type="arabicPeriod"/>
            </a:pPr>
            <a:r>
              <a:rPr lang="en-IN" sz="2000" dirty="0">
                <a:latin typeface="Times New Roman" panose="02020603050405020304" pitchFamily="18" charset="0"/>
                <a:cs typeface="Times New Roman" panose="02020603050405020304" pitchFamily="18" charset="0"/>
              </a:rPr>
              <a:t> The unplanned exploitation of natural resources lead to pollution of all types and at all levels.</a:t>
            </a:r>
          </a:p>
          <a:p>
            <a:pPr marL="0" indent="0">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8694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28D519-7032-4C2E-B697-40AF0C463C57}"/>
              </a:ext>
            </a:extLst>
          </p:cNvPr>
          <p:cNvSpPr>
            <a:spLocks noGrp="1"/>
          </p:cNvSpPr>
          <p:nvPr>
            <p:ph idx="1"/>
          </p:nvPr>
        </p:nvSpPr>
        <p:spPr>
          <a:xfrm>
            <a:off x="838200" y="503583"/>
            <a:ext cx="10515600" cy="5673380"/>
          </a:xfrm>
        </p:spPr>
        <p:txBody>
          <a:bodyPr>
            <a:normAutofit/>
          </a:bodyPr>
          <a:lstStyle/>
          <a:p>
            <a:pPr algn="just">
              <a:lnSpc>
                <a:spcPct val="100000"/>
              </a:lnSpc>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The pollution and degraded environment seriously affect the health of all living things on earth, including man.</a:t>
            </a:r>
          </a:p>
          <a:p>
            <a:pPr algn="just">
              <a:lnSpc>
                <a:spcPct val="100000"/>
              </a:lnSpc>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 The people should take a combined responsibility for the deteriorating environment and begin to take appropriate actions to space the earth.</a:t>
            </a:r>
          </a:p>
          <a:p>
            <a:pPr algn="just">
              <a:lnSpc>
                <a:spcPct val="100000"/>
              </a:lnSpc>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 Education and training are needed to save the biodiversity and species extinction.</a:t>
            </a:r>
          </a:p>
          <a:p>
            <a:pPr>
              <a:lnSpc>
                <a:spcPct val="100000"/>
              </a:lnSpc>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Need for an Alternative Solution: It is essential, especially for developing countries to</a:t>
            </a:r>
          </a:p>
          <a:p>
            <a:pPr>
              <a:lnSpc>
                <a:spcPct val="100000"/>
              </a:lnSpc>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find alternative paths to an alternative goal. We need a goal as under:</a:t>
            </a:r>
          </a:p>
          <a:p>
            <a:pPr>
              <a:lnSpc>
                <a:spcPct val="100000"/>
              </a:lnSpc>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A goal, which ultimately is the true goal of development an environmentally sound and sustainable development.</a:t>
            </a:r>
          </a:p>
          <a:p>
            <a:pPr>
              <a:lnSpc>
                <a:spcPct val="100000"/>
              </a:lnSpc>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 A goal common to all citizens of our earth.</a:t>
            </a:r>
          </a:p>
          <a:p>
            <a:pPr>
              <a:lnSpc>
                <a:spcPct val="100000"/>
              </a:lnSpc>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 A goal distant from the developing world in the manner it is from the over consuming wasteful societies of the “developed” world.</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28106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1F6D4-4871-46E2-B4FA-B7A865F062AE}"/>
              </a:ext>
            </a:extLst>
          </p:cNvPr>
          <p:cNvSpPr>
            <a:spLocks noGrp="1"/>
          </p:cNvSpPr>
          <p:nvPr>
            <p:ph type="title"/>
          </p:nvPr>
        </p:nvSpPr>
        <p:spPr/>
        <p:txBody>
          <a:bodyPr/>
          <a:lstStyle/>
          <a:p>
            <a:pPr algn="ctr"/>
            <a:r>
              <a:rPr lang="en-US" b="1" dirty="0">
                <a:solidFill>
                  <a:srgbClr val="FF0000"/>
                </a:solidFill>
                <a:latin typeface="Times New Roman" panose="02020603050405020304" pitchFamily="18" charset="0"/>
                <a:cs typeface="Times New Roman" panose="02020603050405020304" pitchFamily="18" charset="0"/>
              </a:rPr>
              <a:t>Need for Public Awareness</a:t>
            </a:r>
          </a:p>
        </p:txBody>
      </p:sp>
      <p:sp>
        <p:nvSpPr>
          <p:cNvPr id="3" name="Content Placeholder 2">
            <a:extLst>
              <a:ext uri="{FF2B5EF4-FFF2-40B4-BE49-F238E27FC236}">
                <a16:creationId xmlns:a16="http://schemas.microsoft.com/office/drawing/2014/main" id="{5385F2EE-344F-4FEB-B9E1-8DE663A3AC00}"/>
              </a:ext>
            </a:extLst>
          </p:cNvPr>
          <p:cNvSpPr>
            <a:spLocks noGrp="1"/>
          </p:cNvSpPr>
          <p:nvPr>
            <p:ph sz="half" idx="1"/>
          </p:nvPr>
        </p:nvSpPr>
        <p:spPr/>
        <p:txBody>
          <a:bodyPr>
            <a:normAutofit fontScale="85000" lnSpcReduction="20000"/>
          </a:bodyPr>
          <a:lstStyle/>
          <a:p>
            <a:pPr algn="just">
              <a:lnSpc>
                <a:spcPct val="100000"/>
              </a:lnSpc>
            </a:pPr>
            <a:r>
              <a:rPr lang="en-IN" sz="2000" dirty="0">
                <a:latin typeface="Times New Roman" panose="02020603050405020304" pitchFamily="18" charset="0"/>
                <a:cs typeface="Times New Roman" panose="02020603050405020304" pitchFamily="18" charset="0"/>
              </a:rPr>
              <a:t>It is essential to make the public aware of the formidable consequences of the Environmental Degradation, if not retorted and reformative measures undertaken would result in the extinction of life. We are facing various environmental challenges. It is essential to get the country acquainted with these challenges so that their acts may be eco-friendly. Some of these challenges are as under:</a:t>
            </a:r>
          </a:p>
          <a:p>
            <a:pPr algn="just">
              <a:lnSpc>
                <a:spcPct val="100000"/>
              </a:lnSpc>
            </a:pPr>
            <a:r>
              <a:rPr lang="en-IN" sz="2000" b="1" i="1" dirty="0">
                <a:solidFill>
                  <a:schemeClr val="accent2">
                    <a:lumMod val="75000"/>
                  </a:schemeClr>
                </a:solidFill>
                <a:latin typeface="Times New Roman" panose="02020603050405020304" pitchFamily="18" charset="0"/>
                <a:cs typeface="Times New Roman" panose="02020603050405020304" pitchFamily="18" charset="0"/>
              </a:rPr>
              <a:t>Growing Population: </a:t>
            </a:r>
            <a:r>
              <a:rPr lang="en-IN" sz="2000" dirty="0">
                <a:latin typeface="Times New Roman" panose="02020603050405020304" pitchFamily="18" charset="0"/>
                <a:cs typeface="Times New Roman" panose="02020603050405020304" pitchFamily="18" charset="0"/>
              </a:rPr>
              <a:t>A population of over thousands of millions is growing at 2.11 per cent every year. Over 17 million people are added each year. It puts considerable pressure on its natural resources and reduces the gains of development. Hence, the greatest challenge before us is to limit the population growth. Although population control does automatically lead to development, yet the development leads to a decrease in population growth rates. For this development of the women is essential.</a:t>
            </a:r>
            <a:endParaRPr lang="en-US" sz="2000"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1883E6DB-91D7-4016-9054-194B8F39137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2200" y="1825625"/>
            <a:ext cx="5181600" cy="4006342"/>
          </a:xfrm>
        </p:spPr>
      </p:pic>
    </p:spTree>
    <p:extLst>
      <p:ext uri="{BB962C8B-B14F-4D97-AF65-F5344CB8AC3E}">
        <p14:creationId xmlns:p14="http://schemas.microsoft.com/office/powerpoint/2010/main" val="4232334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8B4695-F27C-40FE-9637-85126EE616BB}"/>
              </a:ext>
            </a:extLst>
          </p:cNvPr>
          <p:cNvPicPr>
            <a:picLocks noChangeAspect="1"/>
          </p:cNvPicPr>
          <p:nvPr/>
        </p:nvPicPr>
        <p:blipFill>
          <a:blip r:embed="rId2"/>
          <a:stretch>
            <a:fillRect/>
          </a:stretch>
        </p:blipFill>
        <p:spPr>
          <a:xfrm>
            <a:off x="1" y="-1"/>
            <a:ext cx="12192000" cy="6546573"/>
          </a:xfrm>
          <a:prstGeom prst="rect">
            <a:avLst/>
          </a:prstGeom>
        </p:spPr>
      </p:pic>
      <p:sp>
        <p:nvSpPr>
          <p:cNvPr id="3" name="Content Placeholder 2">
            <a:extLst>
              <a:ext uri="{FF2B5EF4-FFF2-40B4-BE49-F238E27FC236}">
                <a16:creationId xmlns:a16="http://schemas.microsoft.com/office/drawing/2014/main" id="{9E2DF5A0-8AED-4ED2-801B-6CBF137ABC00}"/>
              </a:ext>
            </a:extLst>
          </p:cNvPr>
          <p:cNvSpPr>
            <a:spLocks noGrp="1"/>
          </p:cNvSpPr>
          <p:nvPr>
            <p:ph idx="1"/>
          </p:nvPr>
        </p:nvSpPr>
        <p:spPr>
          <a:xfrm>
            <a:off x="838200" y="384312"/>
            <a:ext cx="10515600" cy="6162261"/>
          </a:xfrm>
        </p:spPr>
        <p:txBody>
          <a:bodyPr>
            <a:normAutofit/>
          </a:bodyPr>
          <a:lstStyle/>
          <a:p>
            <a:pPr algn="just">
              <a:lnSpc>
                <a:spcPct val="100000"/>
              </a:lnSpc>
            </a:pPr>
            <a:r>
              <a:rPr lang="en-IN" sz="2000" b="1" i="1" dirty="0">
                <a:solidFill>
                  <a:schemeClr val="accent2">
                    <a:lumMod val="75000"/>
                  </a:schemeClr>
                </a:solidFill>
                <a:latin typeface="Times New Roman" panose="02020603050405020304" pitchFamily="18" charset="0"/>
                <a:cs typeface="Times New Roman" panose="02020603050405020304" pitchFamily="18" charset="0"/>
              </a:rPr>
              <a:t>Poverty: </a:t>
            </a:r>
            <a:r>
              <a:rPr lang="en-IN" sz="2000" dirty="0">
                <a:latin typeface="Times New Roman" panose="02020603050405020304" pitchFamily="18" charset="0"/>
                <a:cs typeface="Times New Roman" panose="02020603050405020304" pitchFamily="18" charset="0"/>
              </a:rPr>
              <a:t>India has often been described a rich land with poor people. The poverty and environmental degradation have a nexus between them. The vast majority of our people are directly dependent on the nature resources of the country for their basic needs of food, fuel shelter and fodder. About 40% of our people are still below the poverty line. Environment degradation has adversely affected the poor who depend upon the resources of their immediate surroundings. Thus, the challenge of poverty and the challenge environment degradation are two facets of the same challenge.</a:t>
            </a:r>
          </a:p>
          <a:p>
            <a:pPr>
              <a:lnSpc>
                <a:spcPct val="100000"/>
              </a:lnSpc>
            </a:pPr>
            <a:r>
              <a:rPr lang="en-IN" sz="2000" b="1" i="1" dirty="0">
                <a:solidFill>
                  <a:schemeClr val="accent2">
                    <a:lumMod val="75000"/>
                  </a:schemeClr>
                </a:solidFill>
                <a:latin typeface="Times New Roman" panose="02020603050405020304" pitchFamily="18" charset="0"/>
                <a:cs typeface="Times New Roman" panose="02020603050405020304" pitchFamily="18" charset="0"/>
              </a:rPr>
              <a:t>Agricultural Growth: </a:t>
            </a:r>
            <a:r>
              <a:rPr lang="en-IN" sz="2000" dirty="0">
                <a:latin typeface="Times New Roman" panose="02020603050405020304" pitchFamily="18" charset="0"/>
                <a:cs typeface="Times New Roman" panose="02020603050405020304" pitchFamily="18" charset="0"/>
              </a:rPr>
              <a:t>The people must be acquainted with the methods to sustain and increase agricultural growth with damaging the environment. High yielding varieties have caused soil salinity and damage to physical structure of soil.</a:t>
            </a:r>
          </a:p>
          <a:p>
            <a:pPr algn="just">
              <a:lnSpc>
                <a:spcPct val="100000"/>
              </a:lnSpc>
            </a:pPr>
            <a:r>
              <a:rPr lang="en-IN" sz="2000" b="1" i="1" dirty="0">
                <a:solidFill>
                  <a:schemeClr val="accent2">
                    <a:lumMod val="75000"/>
                  </a:schemeClr>
                </a:solidFill>
                <a:latin typeface="Times New Roman" panose="02020603050405020304" pitchFamily="18" charset="0"/>
                <a:cs typeface="Times New Roman" panose="02020603050405020304" pitchFamily="18" charset="0"/>
              </a:rPr>
              <a:t>Evil Consequences of Urbanisation: </a:t>
            </a:r>
            <a:r>
              <a:rPr lang="en-IN" sz="2000" dirty="0">
                <a:latin typeface="Times New Roman" panose="02020603050405020304" pitchFamily="18" charset="0"/>
                <a:cs typeface="Times New Roman" panose="02020603050405020304" pitchFamily="18" charset="0"/>
              </a:rPr>
              <a:t>Nearly 27 per cent Indians live in urban areas. Urbanisation and industrialisation has given birth to a great number of environmental problems that need urgent attention. Over 30 percent of urban Indians live in slums. Out of India’s 3,245 towns and cities, only 21 have partial or full sewerage and treatment facilities. Hence, coping with rapid urbanization is a major challenge.</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47584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259BE87-498F-47B5-8BD0-0BC7CC62E994}"/>
              </a:ext>
            </a:extLst>
          </p:cNvPr>
          <p:cNvPicPr>
            <a:picLocks noGrp="1" noChangeAspect="1"/>
          </p:cNvPicPr>
          <p:nvPr>
            <p:ph sz="half" idx="1"/>
          </p:nvPr>
        </p:nvPicPr>
        <p:blipFill>
          <a:blip r:embed="rId2"/>
          <a:stretch>
            <a:fillRect/>
          </a:stretch>
        </p:blipFill>
        <p:spPr>
          <a:xfrm>
            <a:off x="940905" y="768627"/>
            <a:ext cx="4518992" cy="5080708"/>
          </a:xfrm>
          <a:prstGeom prst="rect">
            <a:avLst/>
          </a:prstGeom>
        </p:spPr>
      </p:pic>
      <p:sp>
        <p:nvSpPr>
          <p:cNvPr id="10" name="Content Placeholder 9">
            <a:extLst>
              <a:ext uri="{FF2B5EF4-FFF2-40B4-BE49-F238E27FC236}">
                <a16:creationId xmlns:a16="http://schemas.microsoft.com/office/drawing/2014/main" id="{95E2D6B8-105C-4337-B5AC-F26125D75FA9}"/>
              </a:ext>
            </a:extLst>
          </p:cNvPr>
          <p:cNvSpPr>
            <a:spLocks noGrp="1"/>
          </p:cNvSpPr>
          <p:nvPr>
            <p:ph sz="half" idx="2"/>
          </p:nvPr>
        </p:nvSpPr>
        <p:spPr>
          <a:xfrm>
            <a:off x="6172200" y="1096255"/>
            <a:ext cx="5181600" cy="5080708"/>
          </a:xfrm>
        </p:spPr>
        <p:txBody>
          <a:bodyPr>
            <a:normAutofit lnSpcReduction="10000"/>
          </a:bodyPr>
          <a:lstStyle/>
          <a:p>
            <a:r>
              <a:rPr lang="en-US" altLang="en-US" i="1" dirty="0"/>
              <a:t>We are using 30% more of the planet’s resources than are available on a sustainable basis!</a:t>
            </a:r>
          </a:p>
          <a:p>
            <a:r>
              <a:rPr lang="en-US" altLang="en-US" i="1" dirty="0"/>
              <a:t>Each year, millions of people die from pollution</a:t>
            </a:r>
          </a:p>
          <a:p>
            <a:r>
              <a:rPr lang="en-US" altLang="en-US" i="1" dirty="0"/>
              <a:t>We have used up ½ of the world’s oil supplies; how will we handle this imminent fossil fuel shortage?</a:t>
            </a:r>
          </a:p>
          <a:p>
            <a:r>
              <a:rPr lang="en-US" altLang="en-US" i="1" dirty="0"/>
              <a:t>The growth rate has slowed, but we still add more than 200,000 people to the planet each day</a:t>
            </a:r>
          </a:p>
          <a:p>
            <a:endParaRPr lang="en-US" dirty="0"/>
          </a:p>
        </p:txBody>
      </p:sp>
    </p:spTree>
    <p:extLst>
      <p:ext uri="{BB962C8B-B14F-4D97-AF65-F5344CB8AC3E}">
        <p14:creationId xmlns:p14="http://schemas.microsoft.com/office/powerpoint/2010/main" val="21989195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2BE209-A61A-411B-9D08-87545976DF5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3000"/>
                    </a14:imgEffect>
                    <a14:imgEffect>
                      <a14:brightnessContrast contrast="-39000"/>
                    </a14:imgEffect>
                  </a14:imgLayer>
                </a14:imgProps>
              </a:ext>
            </a:extLst>
          </a:blip>
          <a:stretch>
            <a:fillRect/>
          </a:stretch>
        </p:blipFill>
        <p:spPr>
          <a:xfrm>
            <a:off x="3584282" y="1626970"/>
            <a:ext cx="5851266" cy="3604059"/>
          </a:xfrm>
          <a:prstGeom prst="rect">
            <a:avLst/>
          </a:prstGeom>
        </p:spPr>
      </p:pic>
      <p:sp>
        <p:nvSpPr>
          <p:cNvPr id="2" name="Title 1">
            <a:extLst>
              <a:ext uri="{FF2B5EF4-FFF2-40B4-BE49-F238E27FC236}">
                <a16:creationId xmlns:a16="http://schemas.microsoft.com/office/drawing/2014/main" id="{978F5804-081A-419B-A4FC-631E748E1F71}"/>
              </a:ext>
            </a:extLst>
          </p:cNvPr>
          <p:cNvSpPr>
            <a:spLocks noGrp="1"/>
          </p:cNvSpPr>
          <p:nvPr>
            <p:ph type="title"/>
          </p:nvPr>
        </p:nvSpPr>
        <p:spPr/>
        <p:txBody>
          <a:bodyPr/>
          <a:lstStyle/>
          <a:p>
            <a:pPr algn="ctr"/>
            <a:r>
              <a:rPr lang="en-US" b="1" dirty="0">
                <a:solidFill>
                  <a:srgbClr val="FF0000"/>
                </a:solidFill>
                <a:latin typeface="Times New Roman" panose="02020603050405020304" pitchFamily="18" charset="0"/>
                <a:cs typeface="Times New Roman" panose="02020603050405020304" pitchFamily="18" charset="0"/>
              </a:rPr>
              <a:t>Self Assessment</a:t>
            </a:r>
          </a:p>
        </p:txBody>
      </p:sp>
      <p:sp>
        <p:nvSpPr>
          <p:cNvPr id="3" name="Content Placeholder 2">
            <a:extLst>
              <a:ext uri="{FF2B5EF4-FFF2-40B4-BE49-F238E27FC236}">
                <a16:creationId xmlns:a16="http://schemas.microsoft.com/office/drawing/2014/main" id="{5E0D8676-D1A9-40A2-8F7E-A29C0709FAAD}"/>
              </a:ext>
            </a:extLst>
          </p:cNvPr>
          <p:cNvSpPr>
            <a:spLocks noGrp="1"/>
          </p:cNvSpPr>
          <p:nvPr>
            <p:ph idx="1"/>
          </p:nvPr>
        </p:nvSpPr>
        <p:spPr/>
        <p:txBody>
          <a:bodyPr>
            <a:normAutofit/>
          </a:bodyPr>
          <a:lstStyle/>
          <a:p>
            <a:r>
              <a:rPr lang="en-IN" sz="2000" b="1" dirty="0">
                <a:highlight>
                  <a:srgbClr val="800000"/>
                </a:highlight>
                <a:latin typeface="Times New Roman" panose="02020603050405020304" pitchFamily="18" charset="0"/>
                <a:cs typeface="Times New Roman" panose="02020603050405020304" pitchFamily="18" charset="0"/>
              </a:rPr>
              <a:t>State whether the following statements are true or false</a:t>
            </a:r>
            <a:r>
              <a:rPr lang="en-IN" sz="2000" b="1" dirty="0">
                <a:latin typeface="Times New Roman" panose="02020603050405020304" pitchFamily="18" charset="0"/>
                <a:cs typeface="Times New Roman" panose="02020603050405020304" pitchFamily="18" charset="0"/>
              </a:rPr>
              <a:t>:</a:t>
            </a:r>
          </a:p>
          <a:p>
            <a:pPr>
              <a:buFont typeface="Wingdings" panose="05000000000000000000" pitchFamily="2" charset="2"/>
              <a:buChar char="v"/>
            </a:pPr>
            <a:r>
              <a:rPr lang="en-IN" sz="2400" b="1" dirty="0">
                <a:solidFill>
                  <a:srgbClr val="FFFF00"/>
                </a:solidFill>
                <a:highlight>
                  <a:srgbClr val="800000"/>
                </a:highlight>
                <a:latin typeface="Times New Roman" panose="02020603050405020304" pitchFamily="18" charset="0"/>
                <a:cs typeface="Times New Roman" panose="02020603050405020304" pitchFamily="18" charset="0"/>
              </a:rPr>
              <a:t>A population of over thousands of millions is growing at 4.11 per cent every year.</a:t>
            </a:r>
          </a:p>
          <a:p>
            <a:pPr>
              <a:buFont typeface="Wingdings" panose="05000000000000000000" pitchFamily="2" charset="2"/>
              <a:buChar char="v"/>
            </a:pPr>
            <a:r>
              <a:rPr lang="en-IN" sz="2400" b="1" dirty="0">
                <a:solidFill>
                  <a:srgbClr val="FFFF00"/>
                </a:solidFill>
                <a:highlight>
                  <a:srgbClr val="800000"/>
                </a:highlight>
                <a:latin typeface="Times New Roman" panose="02020603050405020304" pitchFamily="18" charset="0"/>
                <a:cs typeface="Times New Roman" panose="02020603050405020304" pitchFamily="18" charset="0"/>
              </a:rPr>
              <a:t> High yielding varieties have caused soil salinity and damage to physical structure of soil.</a:t>
            </a:r>
          </a:p>
          <a:p>
            <a:pPr>
              <a:buFont typeface="Wingdings" panose="05000000000000000000" pitchFamily="2" charset="2"/>
              <a:buChar char="v"/>
            </a:pPr>
            <a:r>
              <a:rPr lang="en-IN" sz="2400" b="1" dirty="0">
                <a:solidFill>
                  <a:srgbClr val="FFFF00"/>
                </a:solidFill>
                <a:highlight>
                  <a:srgbClr val="800000"/>
                </a:highlight>
                <a:latin typeface="Times New Roman" panose="02020603050405020304" pitchFamily="18" charset="0"/>
                <a:cs typeface="Times New Roman" panose="02020603050405020304" pitchFamily="18" charset="0"/>
              </a:rPr>
              <a:t> Urbanisation and industrialisation has given birth to a great number of environmental problems</a:t>
            </a:r>
            <a:r>
              <a:rPr lang="en-IN" sz="2000" b="1" dirty="0">
                <a:solidFill>
                  <a:srgbClr val="FFFF00"/>
                </a:solidFill>
                <a:highlight>
                  <a:srgbClr val="800000"/>
                </a:highlight>
                <a:latin typeface="Times New Roman" panose="02020603050405020304" pitchFamily="18" charset="0"/>
                <a:cs typeface="Times New Roman" panose="02020603050405020304" pitchFamily="18" charset="0"/>
              </a:rPr>
              <a:t>.</a:t>
            </a:r>
            <a:endParaRPr lang="en-US" sz="2000" b="1" dirty="0">
              <a:solidFill>
                <a:srgbClr val="FFFF00"/>
              </a:solidFill>
              <a:highlight>
                <a:srgbClr val="80000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01833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FE263-6B57-4286-9A0F-9A04078EA9FB}"/>
              </a:ext>
            </a:extLst>
          </p:cNvPr>
          <p:cNvSpPr>
            <a:spLocks noGrp="1"/>
          </p:cNvSpPr>
          <p:nvPr>
            <p:ph type="title"/>
          </p:nvPr>
        </p:nvSpPr>
        <p:spPr/>
        <p:txBody>
          <a:bodyPr/>
          <a:lstStyle/>
          <a:p>
            <a:pPr algn="ctr"/>
            <a:r>
              <a:rPr lang="en-IN" b="1" dirty="0">
                <a:solidFill>
                  <a:srgbClr val="FF0000"/>
                </a:solidFill>
                <a:latin typeface="Times New Roman" panose="02020603050405020304" pitchFamily="18" charset="0"/>
                <a:cs typeface="Times New Roman" panose="02020603050405020304" pitchFamily="18" charset="0"/>
              </a:rPr>
              <a:t>Segments of Environment</a:t>
            </a:r>
            <a:endParaRPr lang="en-US" b="1"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1377F84-FE67-4629-8765-A25EE0DB9632}"/>
              </a:ext>
            </a:extLst>
          </p:cNvPr>
          <p:cNvSpPr>
            <a:spLocks noGrp="1"/>
          </p:cNvSpPr>
          <p:nvPr>
            <p:ph idx="1"/>
          </p:nvPr>
        </p:nvSpPr>
        <p:spPr>
          <a:xfrm>
            <a:off x="838200" y="1444487"/>
            <a:ext cx="10515600" cy="4916556"/>
          </a:xfrm>
        </p:spPr>
        <p:txBody>
          <a:bodyPr>
            <a:noAutofit/>
          </a:bodyPr>
          <a:lstStyle/>
          <a:p>
            <a:pPr algn="just">
              <a:lnSpc>
                <a:spcPct val="100000"/>
              </a:lnSpc>
            </a:pPr>
            <a:r>
              <a:rPr lang="en-IN" sz="2000" b="1" i="1" dirty="0">
                <a:solidFill>
                  <a:schemeClr val="accent2">
                    <a:lumMod val="75000"/>
                  </a:schemeClr>
                </a:solidFill>
                <a:latin typeface="Times New Roman" panose="02020603050405020304" pitchFamily="18" charset="0"/>
                <a:cs typeface="Times New Roman" panose="02020603050405020304" pitchFamily="18" charset="0"/>
              </a:rPr>
              <a:t>Atmosphere </a:t>
            </a:r>
            <a:r>
              <a:rPr lang="en-IN" sz="2000" dirty="0">
                <a:latin typeface="Times New Roman" panose="02020603050405020304" pitchFamily="18" charset="0"/>
                <a:cs typeface="Times New Roman" panose="02020603050405020304" pitchFamily="18" charset="0"/>
              </a:rPr>
              <a:t>- The atmosphere refers to the protective blanket of gases, surrounding the earth. It sustains life on the earth. It saves the Earth from the hostile environment of the outer space. The atmosphere composed of nitrogen and oxygen in large quantity along with small percentage of other gases such as argon, carbon dioxide, and trace gases (the gases which makes up less than 1 percent by volume of the atmosphere.</a:t>
            </a:r>
          </a:p>
          <a:p>
            <a:pPr algn="just">
              <a:lnSpc>
                <a:spcPct val="100000"/>
              </a:lnSpc>
            </a:pPr>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067BD4BA-3C2E-4B21-A56F-9BA7CBBA77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9190" y="3048000"/>
            <a:ext cx="4803749" cy="3810000"/>
          </a:xfrm>
          <a:prstGeom prst="rect">
            <a:avLst/>
          </a:prstGeom>
        </p:spPr>
      </p:pic>
    </p:spTree>
    <p:extLst>
      <p:ext uri="{BB962C8B-B14F-4D97-AF65-F5344CB8AC3E}">
        <p14:creationId xmlns:p14="http://schemas.microsoft.com/office/powerpoint/2010/main" val="41511694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5BEF5C-C88C-4754-96B9-B3D6A82DD6A3}"/>
              </a:ext>
            </a:extLst>
          </p:cNvPr>
          <p:cNvSpPr>
            <a:spLocks noGrp="1"/>
          </p:cNvSpPr>
          <p:nvPr>
            <p:ph idx="1"/>
          </p:nvPr>
        </p:nvSpPr>
        <p:spPr>
          <a:xfrm>
            <a:off x="838200" y="450574"/>
            <a:ext cx="10515600" cy="5726389"/>
          </a:xfrm>
        </p:spPr>
        <p:txBody>
          <a:bodyPr>
            <a:normAutofit/>
          </a:bodyPr>
          <a:lstStyle/>
          <a:p>
            <a:pPr>
              <a:lnSpc>
                <a:spcPct val="100000"/>
              </a:lnSpc>
            </a:pPr>
            <a:r>
              <a:rPr lang="en-IN" sz="2000" b="1" i="1" dirty="0">
                <a:solidFill>
                  <a:schemeClr val="accent2">
                    <a:lumMod val="75000"/>
                  </a:schemeClr>
                </a:solidFill>
                <a:latin typeface="Times New Roman" panose="02020603050405020304" pitchFamily="18" charset="0"/>
                <a:cs typeface="Times New Roman" panose="02020603050405020304" pitchFamily="18" charset="0"/>
              </a:rPr>
              <a:t>Hydrosphere </a:t>
            </a:r>
            <a:r>
              <a:rPr lang="en-IN" sz="2000" dirty="0">
                <a:latin typeface="Times New Roman" panose="02020603050405020304" pitchFamily="18" charset="0"/>
                <a:cs typeface="Times New Roman" panose="02020603050405020304" pitchFamily="18" charset="0"/>
              </a:rPr>
              <a:t>- Hydrosphere comprises all water resources such as ocean, seas, lakes, rivers, reservoirs, icecaps, glaciers, and ground water. </a:t>
            </a:r>
          </a:p>
          <a:p>
            <a:pPr>
              <a:lnSpc>
                <a:spcPct val="100000"/>
              </a:lnSpc>
            </a:pPr>
            <a:r>
              <a:rPr lang="en-IN" sz="2000" b="1" i="1" dirty="0">
                <a:solidFill>
                  <a:schemeClr val="accent2">
                    <a:lumMod val="75000"/>
                  </a:schemeClr>
                </a:solidFill>
                <a:latin typeface="Times New Roman" panose="02020603050405020304" pitchFamily="18" charset="0"/>
                <a:cs typeface="Times New Roman" panose="02020603050405020304" pitchFamily="18" charset="0"/>
              </a:rPr>
              <a:t>Lithosphere - </a:t>
            </a:r>
            <a:r>
              <a:rPr lang="en-IN" sz="2000" dirty="0">
                <a:latin typeface="Times New Roman" panose="02020603050405020304" pitchFamily="18" charset="0"/>
                <a:cs typeface="Times New Roman" panose="02020603050405020304" pitchFamily="18" charset="0"/>
              </a:rPr>
              <a:t>It is the outer mantle of the solid earth. It contains minerals occurring in the earth’s crust and the soil. </a:t>
            </a:r>
          </a:p>
          <a:p>
            <a:pPr>
              <a:lnSpc>
                <a:spcPct val="100000"/>
              </a:lnSpc>
            </a:pPr>
            <a:r>
              <a:rPr lang="en-IN" sz="2000" b="1" i="1" dirty="0">
                <a:solidFill>
                  <a:schemeClr val="accent2">
                    <a:lumMod val="75000"/>
                  </a:schemeClr>
                </a:solidFill>
                <a:latin typeface="Times New Roman" panose="02020603050405020304" pitchFamily="18" charset="0"/>
                <a:cs typeface="Times New Roman" panose="02020603050405020304" pitchFamily="18" charset="0"/>
              </a:rPr>
              <a:t>Biosphere - </a:t>
            </a:r>
            <a:r>
              <a:rPr lang="en-IN" sz="2000" dirty="0">
                <a:latin typeface="Times New Roman" panose="02020603050405020304" pitchFamily="18" charset="0"/>
                <a:cs typeface="Times New Roman" panose="02020603050405020304" pitchFamily="18" charset="0"/>
              </a:rPr>
              <a:t>It constitutes the realm of living organisms and their interactions with the environment (atmosphere, hydrosphere, and lithosphere). </a:t>
            </a:r>
          </a:p>
          <a:p>
            <a:pPr>
              <a:lnSpc>
                <a:spcPct val="100000"/>
              </a:lnSpc>
            </a:pPr>
            <a:r>
              <a:rPr lang="en-IN" sz="2000" dirty="0">
                <a:latin typeface="Times New Roman" panose="02020603050405020304" pitchFamily="18" charset="0"/>
                <a:cs typeface="Times New Roman" panose="02020603050405020304" pitchFamily="18" charset="0"/>
              </a:rPr>
              <a:t>The study of ecosystem or environmental studies has been seen to be multidisciplinary in nature, hence, it is considered to be a subject with great scope. It is no more confined only to the issues of sanitation and health; rather, it is now concerned with pollution control, biodiversity conservation, waste management and conservation of natural resources. </a:t>
            </a:r>
          </a:p>
          <a:p>
            <a:pPr marL="0" indent="0">
              <a:buNone/>
            </a:pPr>
            <a:endParaRPr lang="en-US" dirty="0"/>
          </a:p>
        </p:txBody>
      </p:sp>
    </p:spTree>
    <p:extLst>
      <p:ext uri="{BB962C8B-B14F-4D97-AF65-F5344CB8AC3E}">
        <p14:creationId xmlns:p14="http://schemas.microsoft.com/office/powerpoint/2010/main" val="3743988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BF67B51-352D-40AE-9BDD-D0AB980A4584}"/>
              </a:ext>
            </a:extLst>
          </p:cNvPr>
          <p:cNvSpPr>
            <a:spLocks noGrp="1"/>
          </p:cNvSpPr>
          <p:nvPr>
            <p:ph type="title"/>
          </p:nvPr>
        </p:nvSpPr>
        <p:spPr/>
        <p:txBody>
          <a:bodyPr/>
          <a:lstStyle/>
          <a:p>
            <a:pPr algn="ctr"/>
            <a:r>
              <a:rPr lang="en-US" b="1" dirty="0">
                <a:solidFill>
                  <a:srgbClr val="FF0000"/>
                </a:solidFill>
                <a:latin typeface="Times New Roman" panose="02020603050405020304" pitchFamily="18" charset="0"/>
                <a:cs typeface="Times New Roman" panose="02020603050405020304" pitchFamily="18" charset="0"/>
              </a:rPr>
              <a:t>Segments of Environment</a:t>
            </a:r>
          </a:p>
        </p:txBody>
      </p:sp>
      <p:pic>
        <p:nvPicPr>
          <p:cNvPr id="4" name="Content Placeholder 3">
            <a:extLst>
              <a:ext uri="{FF2B5EF4-FFF2-40B4-BE49-F238E27FC236}">
                <a16:creationId xmlns:a16="http://schemas.microsoft.com/office/drawing/2014/main" id="{8482C42D-5DCB-45E8-AC2D-B6470744F766}"/>
              </a:ext>
            </a:extLst>
          </p:cNvPr>
          <p:cNvPicPr>
            <a:picLocks noGrp="1" noChangeAspect="1"/>
          </p:cNvPicPr>
          <p:nvPr>
            <p:ph sz="half" idx="1"/>
          </p:nvPr>
        </p:nvPicPr>
        <p:blipFill>
          <a:blip r:embed="rId2"/>
          <a:stretch>
            <a:fillRect/>
          </a:stretch>
        </p:blipFill>
        <p:spPr>
          <a:xfrm>
            <a:off x="1251261" y="1825625"/>
            <a:ext cx="4355478" cy="4351338"/>
          </a:xfrm>
          <a:prstGeom prst="rect">
            <a:avLst/>
          </a:prstGeom>
        </p:spPr>
      </p:pic>
      <p:sp>
        <p:nvSpPr>
          <p:cNvPr id="6" name="Content Placeholder 5">
            <a:extLst>
              <a:ext uri="{FF2B5EF4-FFF2-40B4-BE49-F238E27FC236}">
                <a16:creationId xmlns:a16="http://schemas.microsoft.com/office/drawing/2014/main" id="{44D7989A-0743-4830-B5CA-BE1D724DE566}"/>
              </a:ext>
            </a:extLst>
          </p:cNvPr>
          <p:cNvSpPr>
            <a:spLocks noGrp="1"/>
          </p:cNvSpPr>
          <p:nvPr>
            <p:ph sz="half" idx="2"/>
          </p:nvPr>
        </p:nvSpPr>
        <p:spPr/>
        <p:txBody>
          <a:bodyPr>
            <a:normAutofit lnSpcReduction="10000"/>
          </a:bodyPr>
          <a:lstStyle/>
          <a:p>
            <a:r>
              <a:rPr lang="en-US" sz="2400" b="1" dirty="0">
                <a:latin typeface="Times New Roman" panose="02020603050405020304" pitchFamily="18" charset="0"/>
                <a:cs typeface="Times New Roman" panose="02020603050405020304" pitchFamily="18" charset="0"/>
              </a:rPr>
              <a:t>Geosphere (Lithosphere): </a:t>
            </a:r>
            <a:r>
              <a:rPr lang="en-US" sz="2400" dirty="0">
                <a:latin typeface="Times New Roman" panose="02020603050405020304" pitchFamily="18" charset="0"/>
                <a:cs typeface="Times New Roman" panose="02020603050405020304" pitchFamily="18" charset="0"/>
              </a:rPr>
              <a:t>Crust: &lt; 1% (Thin) Everest: 8.85 km Mantle, Cores</a:t>
            </a:r>
          </a:p>
          <a:p>
            <a:r>
              <a:rPr lang="en-US" sz="2400" b="1" dirty="0">
                <a:latin typeface="Times New Roman" panose="02020603050405020304" pitchFamily="18" charset="0"/>
                <a:cs typeface="Times New Roman" panose="02020603050405020304" pitchFamily="18" charset="0"/>
              </a:rPr>
              <a:t>Hydrosphere: </a:t>
            </a:r>
            <a:r>
              <a:rPr lang="en-US" sz="2400" dirty="0">
                <a:latin typeface="Times New Roman" panose="02020603050405020304" pitchFamily="18" charset="0"/>
                <a:cs typeface="Times New Roman" panose="02020603050405020304" pitchFamily="18" charset="0"/>
              </a:rPr>
              <a:t>(oceans) Mariana Trench (6.9mi) ~ 0.2 %</a:t>
            </a:r>
          </a:p>
          <a:p>
            <a:r>
              <a:rPr lang="en-US" sz="2400" b="1" dirty="0">
                <a:latin typeface="Times New Roman" panose="02020603050405020304" pitchFamily="18" charset="0"/>
                <a:cs typeface="Times New Roman" panose="02020603050405020304" pitchFamily="18" charset="0"/>
              </a:rPr>
              <a:t>Atmosphere: </a:t>
            </a:r>
            <a:r>
              <a:rPr lang="en-US" sz="2400" dirty="0">
                <a:latin typeface="Times New Roman" panose="02020603050405020304" pitchFamily="18" charset="0"/>
                <a:cs typeface="Times New Roman" panose="02020603050405020304" pitchFamily="18" charset="0"/>
              </a:rPr>
              <a:t>~1%: 30 km (99% of air) extends to 120 km</a:t>
            </a:r>
          </a:p>
          <a:p>
            <a:r>
              <a:rPr lang="en-US" sz="2400" b="1" dirty="0">
                <a:latin typeface="Times New Roman" panose="02020603050405020304" pitchFamily="18" charset="0"/>
                <a:cs typeface="Times New Roman" panose="02020603050405020304" pitchFamily="18" charset="0"/>
              </a:rPr>
              <a:t>Biosphere</a:t>
            </a:r>
            <a:r>
              <a:rPr lang="en-US" sz="2400" dirty="0">
                <a:latin typeface="Times New Roman" panose="02020603050405020304" pitchFamily="18" charset="0"/>
                <a:cs typeface="Times New Roman" panose="02020603050405020304" pitchFamily="18" charset="0"/>
              </a:rPr>
              <a:t>:</a:t>
            </a:r>
            <a:r>
              <a:rPr lang="en-IN" sz="2400" dirty="0">
                <a:latin typeface="Times New Roman" panose="02020603050405020304" pitchFamily="18" charset="0"/>
                <a:cs typeface="Times New Roman" panose="02020603050405020304" pitchFamily="18" charset="0"/>
              </a:rPr>
              <a:t>Biosphere indicates the realm of living organisms and their interactions with environment, viz atmosphere, hydrosphere and lithosphere.</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4522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524000" y="1122363"/>
            <a:ext cx="9144000" cy="850128"/>
          </a:xfrm>
        </p:spPr>
        <p:txBody>
          <a:bodyPr>
            <a:normAutofit fontScale="90000"/>
          </a:bodyPr>
          <a:lstStyle/>
          <a:p>
            <a:r>
              <a:rPr lang="en-IN" b="1" dirty="0">
                <a:latin typeface="Times New Roman" panose="02020603050405020304" pitchFamily="18" charset="0"/>
                <a:cs typeface="Times New Roman" panose="02020603050405020304" pitchFamily="18" charset="0"/>
              </a:rPr>
              <a:t>UNIT-1</a:t>
            </a:r>
          </a:p>
        </p:txBody>
      </p:sp>
      <p:sp>
        <p:nvSpPr>
          <p:cNvPr id="3" name="Subtitle 2">
            <a:extLst>
              <a:ext uri="{FF2B5EF4-FFF2-40B4-BE49-F238E27FC236}">
                <a16:creationId xmlns:a16="http://schemas.microsoft.com/office/drawing/2014/main" id="{2F67C8AD-969C-4ABE-B7D6-F60F892AD55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79563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E222661-E126-4115-9F2B-01C2E4891857}"/>
              </a:ext>
            </a:extLst>
          </p:cNvPr>
          <p:cNvSpPr>
            <a:spLocks noGrp="1"/>
          </p:cNvSpPr>
          <p:nvPr>
            <p:ph type="title"/>
          </p:nvPr>
        </p:nvSpPr>
        <p:spPr/>
        <p:txBody>
          <a:bodyPr/>
          <a:lstStyle/>
          <a:p>
            <a:pPr algn="ctr"/>
            <a:r>
              <a:rPr lang="en-IN" b="1" dirty="0">
                <a:solidFill>
                  <a:srgbClr val="FF0000"/>
                </a:solidFill>
                <a:latin typeface="Times New Roman" panose="02020603050405020304" pitchFamily="18" charset="0"/>
                <a:cs typeface="Times New Roman" panose="02020603050405020304" pitchFamily="18" charset="0"/>
              </a:rPr>
              <a:t>Sustainability</a:t>
            </a:r>
            <a:endParaRPr lang="en-US" dirty="0">
              <a:solidFill>
                <a:srgbClr val="FF0000"/>
              </a:solidFill>
            </a:endParaRPr>
          </a:p>
        </p:txBody>
      </p:sp>
      <p:pic>
        <p:nvPicPr>
          <p:cNvPr id="4" name="Content Placeholder 3">
            <a:extLst>
              <a:ext uri="{FF2B5EF4-FFF2-40B4-BE49-F238E27FC236}">
                <a16:creationId xmlns:a16="http://schemas.microsoft.com/office/drawing/2014/main" id="{A833F070-7DCE-4960-B309-D6A0003F417B}"/>
              </a:ext>
            </a:extLst>
          </p:cNvPr>
          <p:cNvPicPr>
            <a:picLocks noGrp="1" noChangeAspect="1"/>
          </p:cNvPicPr>
          <p:nvPr>
            <p:ph sz="half" idx="1"/>
          </p:nvPr>
        </p:nvPicPr>
        <p:blipFill>
          <a:blip r:embed="rId2"/>
          <a:stretch>
            <a:fillRect/>
          </a:stretch>
        </p:blipFill>
        <p:spPr>
          <a:xfrm>
            <a:off x="1665514" y="1825624"/>
            <a:ext cx="4072677" cy="4351338"/>
          </a:xfrm>
          <a:prstGeom prst="rect">
            <a:avLst/>
          </a:prstGeom>
        </p:spPr>
      </p:pic>
      <p:sp>
        <p:nvSpPr>
          <p:cNvPr id="6" name="Content Placeholder 5">
            <a:extLst>
              <a:ext uri="{FF2B5EF4-FFF2-40B4-BE49-F238E27FC236}">
                <a16:creationId xmlns:a16="http://schemas.microsoft.com/office/drawing/2014/main" id="{A69C35F6-D1CA-43A8-A157-239C702A67D8}"/>
              </a:ext>
            </a:extLst>
          </p:cNvPr>
          <p:cNvSpPr>
            <a:spLocks noGrp="1"/>
          </p:cNvSpPr>
          <p:nvPr>
            <p:ph sz="half" idx="2"/>
          </p:nvPr>
        </p:nvSpPr>
        <p:spPr/>
        <p:txBody>
          <a:bodyPr>
            <a:normAutofit fontScale="92500"/>
          </a:bodyPr>
          <a:lstStyle/>
          <a:p>
            <a:endParaRPr lang="en-US" dirty="0"/>
          </a:p>
          <a:p>
            <a:r>
              <a:rPr lang="en-IN" sz="2600" b="1" dirty="0">
                <a:latin typeface="Times New Roman" panose="02020603050405020304" pitchFamily="18" charset="0"/>
                <a:cs typeface="Times New Roman" panose="02020603050405020304" pitchFamily="18" charset="0"/>
              </a:rPr>
              <a:t>Sustainable development</a:t>
            </a:r>
            <a:r>
              <a:rPr lang="en-IN" sz="2600" dirty="0">
                <a:latin typeface="Times New Roman" panose="02020603050405020304" pitchFamily="18" charset="0"/>
                <a:cs typeface="Times New Roman" panose="02020603050405020304" pitchFamily="18" charset="0"/>
              </a:rPr>
              <a:t>: the use of resources to satisfy current needs without compromising future availability of resources for generations to come </a:t>
            </a:r>
            <a:endParaRPr lang="en-IN" sz="2600" b="1" dirty="0">
              <a:latin typeface="Times New Roman" panose="02020603050405020304" pitchFamily="18" charset="0"/>
              <a:cs typeface="Times New Roman" panose="02020603050405020304" pitchFamily="18" charset="0"/>
            </a:endParaRPr>
          </a:p>
          <a:p>
            <a:r>
              <a:rPr lang="en-IN" sz="2600" b="1" dirty="0">
                <a:latin typeface="Times New Roman" panose="02020603050405020304" pitchFamily="18" charset="0"/>
                <a:cs typeface="Times New Roman" panose="02020603050405020304" pitchFamily="18" charset="0"/>
              </a:rPr>
              <a:t>Environmental Sustainability </a:t>
            </a:r>
            <a:r>
              <a:rPr lang="en-IN" sz="2600" dirty="0">
                <a:latin typeface="Times New Roman" panose="02020603050405020304" pitchFamily="18" charset="0"/>
                <a:cs typeface="Times New Roman" panose="02020603050405020304" pitchFamily="18" charset="0"/>
              </a:rPr>
              <a:t>– the ability of the environment to function indefinitely without going into a decline from the stresses imposed by human society on natural systems (soil, water, air) that maintain life.</a:t>
            </a:r>
          </a:p>
          <a:p>
            <a:endParaRPr lang="en-US" dirty="0"/>
          </a:p>
        </p:txBody>
      </p:sp>
    </p:spTree>
    <p:extLst>
      <p:ext uri="{BB962C8B-B14F-4D97-AF65-F5344CB8AC3E}">
        <p14:creationId xmlns:p14="http://schemas.microsoft.com/office/powerpoint/2010/main" val="30850518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16960-2B04-454A-861F-D27390703544}"/>
              </a:ext>
            </a:extLst>
          </p:cNvPr>
          <p:cNvSpPr>
            <a:spLocks noGrp="1"/>
          </p:cNvSpPr>
          <p:nvPr>
            <p:ph type="title"/>
          </p:nvPr>
        </p:nvSpPr>
        <p:spPr/>
        <p:txBody>
          <a:bodyPr/>
          <a:lstStyle/>
          <a:p>
            <a:pPr algn="ctr"/>
            <a:r>
              <a:rPr lang="en-IN" b="1" dirty="0">
                <a:solidFill>
                  <a:srgbClr val="FF0000"/>
                </a:solidFill>
                <a:latin typeface="Times New Roman" panose="02020603050405020304" pitchFamily="18" charset="0"/>
                <a:cs typeface="Times New Roman" panose="02020603050405020304" pitchFamily="18" charset="0"/>
              </a:rPr>
              <a:t>Facts to know </a:t>
            </a:r>
            <a:endParaRPr lang="en-US" b="1"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90EE251-6C8B-4954-8898-611FF3F35F14}"/>
              </a:ext>
            </a:extLst>
          </p:cNvPr>
          <p:cNvSpPr>
            <a:spLocks noGrp="1"/>
          </p:cNvSpPr>
          <p:nvPr>
            <p:ph idx="1"/>
          </p:nvPr>
        </p:nvSpPr>
        <p:spPr>
          <a:xfrm>
            <a:off x="838200" y="1470991"/>
            <a:ext cx="10515600" cy="4705972"/>
          </a:xfrm>
        </p:spPr>
        <p:txBody>
          <a:bodyPr>
            <a:normAutofit/>
          </a:bodyPr>
          <a:lstStyle/>
          <a:p>
            <a:r>
              <a:rPr lang="en-US" dirty="0">
                <a:solidFill>
                  <a:schemeClr val="accent2"/>
                </a:solidFill>
                <a:latin typeface="Times New Roman" panose="02020603050405020304" pitchFamily="18" charset="0"/>
                <a:cs typeface="Times New Roman" panose="02020603050405020304" pitchFamily="18" charset="0"/>
              </a:rPr>
              <a:t>International Environmental Thinkers</a:t>
            </a:r>
          </a:p>
          <a:p>
            <a:pPr>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Charles Darwin(wrote Origin of Species)</a:t>
            </a:r>
          </a:p>
          <a:p>
            <a:pPr>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Ralph Emerson (spoke of the dangers of commerce to our environment in 1840s)</a:t>
            </a:r>
          </a:p>
          <a:p>
            <a:pPr>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Henry Thoreau (wrote that the wilderness should be preserved in 1860s)</a:t>
            </a:r>
          </a:p>
          <a:p>
            <a:pPr>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John Muir (saved the great ancient sequoia trees in California’s forests; he formed Sierra club in 1890s)</a:t>
            </a:r>
          </a:p>
          <a:p>
            <a:pPr>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Aldo Leopold (designed the early policies on wilderness conservation and wildlife management in 1920s)</a:t>
            </a:r>
          </a:p>
          <a:p>
            <a:pPr>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Rachel Carson (wrote Silent Spring; several articles on effects of pesticides on nature and mankind)</a:t>
            </a:r>
          </a:p>
          <a:p>
            <a:pPr>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EO Wilson (entomologist and wrote Diversity of Life in 1993)</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35316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76970-7560-40FE-A379-35F5AB2053C3}"/>
              </a:ext>
            </a:extLst>
          </p:cNvPr>
          <p:cNvSpPr>
            <a:spLocks noGrp="1"/>
          </p:cNvSpPr>
          <p:nvPr>
            <p:ph type="title"/>
          </p:nvPr>
        </p:nvSpPr>
        <p:spPr/>
        <p:txBody>
          <a:bodyPr/>
          <a:lstStyle/>
          <a:p>
            <a:pPr algn="ctr"/>
            <a:r>
              <a:rPr lang="en-IN" b="1" dirty="0">
                <a:solidFill>
                  <a:srgbClr val="FF0000"/>
                </a:solidFill>
                <a:latin typeface="Times New Roman" panose="02020603050405020304" pitchFamily="18" charset="0"/>
                <a:cs typeface="Times New Roman" panose="02020603050405020304" pitchFamily="18" charset="0"/>
              </a:rPr>
              <a:t>Environment </a:t>
            </a:r>
            <a:endParaRPr lang="en-US" b="1"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50D1E61-616A-4314-B492-D24F2BA19C9D}"/>
              </a:ext>
            </a:extLst>
          </p:cNvPr>
          <p:cNvSpPr>
            <a:spLocks noGrp="1"/>
          </p:cNvSpPr>
          <p:nvPr>
            <p:ph idx="1"/>
          </p:nvPr>
        </p:nvSpPr>
        <p:spPr/>
        <p:txBody>
          <a:bodyPr>
            <a:normAutofit/>
          </a:bodyPr>
          <a:lstStyle/>
          <a:p>
            <a:pPr algn="just"/>
            <a:r>
              <a:rPr lang="en-IN" sz="2500" dirty="0">
                <a:latin typeface="Times New Roman" panose="02020603050405020304" pitchFamily="18" charset="0"/>
                <a:cs typeface="Times New Roman" panose="02020603050405020304" pitchFamily="18" charset="0"/>
              </a:rPr>
              <a:t>The word “</a:t>
            </a:r>
            <a:r>
              <a:rPr lang="en-IN" sz="2500" dirty="0">
                <a:solidFill>
                  <a:schemeClr val="accent4">
                    <a:lumMod val="75000"/>
                  </a:schemeClr>
                </a:solidFill>
                <a:latin typeface="Times New Roman" panose="02020603050405020304" pitchFamily="18" charset="0"/>
                <a:cs typeface="Times New Roman" panose="02020603050405020304" pitchFamily="18" charset="0"/>
              </a:rPr>
              <a:t>Environment</a:t>
            </a:r>
            <a:r>
              <a:rPr lang="en-IN" sz="2500" dirty="0">
                <a:latin typeface="Times New Roman" panose="02020603050405020304" pitchFamily="18" charset="0"/>
                <a:cs typeface="Times New Roman" panose="02020603050405020304" pitchFamily="18" charset="0"/>
              </a:rPr>
              <a:t>” is originated from French environ means ‘</a:t>
            </a:r>
            <a:r>
              <a:rPr lang="en-IN" sz="2500" dirty="0">
                <a:solidFill>
                  <a:schemeClr val="accent4">
                    <a:lumMod val="75000"/>
                  </a:schemeClr>
                </a:solidFill>
                <a:latin typeface="Times New Roman" panose="02020603050405020304" pitchFamily="18" charset="0"/>
                <a:cs typeface="Times New Roman" panose="02020603050405020304" pitchFamily="18" charset="0"/>
              </a:rPr>
              <a:t>around</a:t>
            </a:r>
            <a:r>
              <a:rPr lang="en-IN" sz="2500" dirty="0">
                <a:latin typeface="Times New Roman" panose="02020603050405020304" pitchFamily="18" charset="0"/>
                <a:cs typeface="Times New Roman" panose="02020603050405020304" pitchFamily="18" charset="0"/>
              </a:rPr>
              <a:t>’ or ‘to </a:t>
            </a:r>
            <a:r>
              <a:rPr lang="en-IN" sz="2500" dirty="0">
                <a:solidFill>
                  <a:schemeClr val="accent4">
                    <a:lumMod val="75000"/>
                  </a:schemeClr>
                </a:solidFill>
                <a:latin typeface="Times New Roman" panose="02020603050405020304" pitchFamily="18" charset="0"/>
                <a:cs typeface="Times New Roman" panose="02020603050405020304" pitchFamily="18" charset="0"/>
              </a:rPr>
              <a:t>surround</a:t>
            </a:r>
            <a:r>
              <a:rPr lang="en-IN" sz="2500" dirty="0">
                <a:latin typeface="Times New Roman" panose="02020603050405020304" pitchFamily="18" charset="0"/>
                <a:cs typeface="Times New Roman" panose="02020603050405020304" pitchFamily="18" charset="0"/>
              </a:rPr>
              <a:t>’ or ‘to </a:t>
            </a:r>
            <a:r>
              <a:rPr lang="en-IN" sz="2500" dirty="0">
                <a:solidFill>
                  <a:schemeClr val="accent4">
                    <a:lumMod val="75000"/>
                  </a:schemeClr>
                </a:solidFill>
                <a:latin typeface="Times New Roman" panose="02020603050405020304" pitchFamily="18" charset="0"/>
                <a:cs typeface="Times New Roman" panose="02020603050405020304" pitchFamily="18" charset="0"/>
              </a:rPr>
              <a:t>encompass</a:t>
            </a:r>
            <a:r>
              <a:rPr lang="en-IN" sz="2500" dirty="0">
                <a:latin typeface="Times New Roman" panose="02020603050405020304" pitchFamily="18" charset="0"/>
                <a:cs typeface="Times New Roman" panose="02020603050405020304" pitchFamily="18" charset="0"/>
              </a:rPr>
              <a:t>’. This means that environment includes things or objects or events that surround us. But this definition is not enough. This needs to be enlarged to include that there is interaction between </a:t>
            </a:r>
            <a:r>
              <a:rPr lang="en-IN" sz="2500" dirty="0">
                <a:solidFill>
                  <a:schemeClr val="accent4">
                    <a:lumMod val="75000"/>
                  </a:schemeClr>
                </a:solidFill>
                <a:latin typeface="Times New Roman" panose="02020603050405020304" pitchFamily="18" charset="0"/>
                <a:cs typeface="Times New Roman" panose="02020603050405020304" pitchFamily="18" charset="0"/>
              </a:rPr>
              <a:t>objects and surrounding</a:t>
            </a:r>
            <a:r>
              <a:rPr lang="en-IN" sz="2500" dirty="0">
                <a:latin typeface="Times New Roman" panose="02020603050405020304" pitchFamily="18" charset="0"/>
                <a:cs typeface="Times New Roman" panose="02020603050405020304" pitchFamily="18" charset="0"/>
              </a:rPr>
              <a:t>. It is the interaction between </a:t>
            </a:r>
            <a:r>
              <a:rPr lang="en-IN" sz="2500" dirty="0">
                <a:solidFill>
                  <a:schemeClr val="accent4">
                    <a:lumMod val="75000"/>
                  </a:schemeClr>
                </a:solidFill>
                <a:latin typeface="Times New Roman" panose="02020603050405020304" pitchFamily="18" charset="0"/>
                <a:cs typeface="Times New Roman" panose="02020603050405020304" pitchFamily="18" charset="0"/>
              </a:rPr>
              <a:t>living beings </a:t>
            </a:r>
            <a:r>
              <a:rPr lang="en-IN" sz="2500" dirty="0">
                <a:latin typeface="Times New Roman" panose="02020603050405020304" pitchFamily="18" charset="0"/>
                <a:cs typeface="Times New Roman" panose="02020603050405020304" pitchFamily="18" charset="0"/>
              </a:rPr>
              <a:t>(plants and animals) and its environment that includes physical </a:t>
            </a:r>
            <a:r>
              <a:rPr lang="en-IN" sz="2500" dirty="0">
                <a:solidFill>
                  <a:schemeClr val="accent4">
                    <a:lumMod val="75000"/>
                  </a:schemeClr>
                </a:solidFill>
                <a:latin typeface="Times New Roman" panose="02020603050405020304" pitchFamily="18" charset="0"/>
                <a:cs typeface="Times New Roman" panose="02020603050405020304" pitchFamily="18" charset="0"/>
              </a:rPr>
              <a:t>non-living components </a:t>
            </a:r>
            <a:r>
              <a:rPr lang="en-IN" sz="2500" dirty="0">
                <a:latin typeface="Times New Roman" panose="02020603050405020304" pitchFamily="18" charset="0"/>
                <a:cs typeface="Times New Roman" panose="02020603050405020304" pitchFamily="18" charset="0"/>
              </a:rPr>
              <a:t>like oceans or land or mountains. It also includes interaction among living beings.</a:t>
            </a:r>
            <a:endParaRPr lang="en-US" sz="25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B09C63A-7CC8-42A7-B62E-4E2C9CD24ED1}"/>
              </a:ext>
            </a:extLst>
          </p:cNvPr>
          <p:cNvPicPr>
            <a:picLocks noChangeAspect="1"/>
          </p:cNvPicPr>
          <p:nvPr/>
        </p:nvPicPr>
        <p:blipFill>
          <a:blip r:embed="rId2"/>
          <a:stretch>
            <a:fillRect/>
          </a:stretch>
        </p:blipFill>
        <p:spPr>
          <a:xfrm>
            <a:off x="4248650" y="4240696"/>
            <a:ext cx="3005588" cy="2553588"/>
          </a:xfrm>
          <a:prstGeom prst="rect">
            <a:avLst/>
          </a:prstGeom>
        </p:spPr>
      </p:pic>
    </p:spTree>
    <p:extLst>
      <p:ext uri="{BB962C8B-B14F-4D97-AF65-F5344CB8AC3E}">
        <p14:creationId xmlns:p14="http://schemas.microsoft.com/office/powerpoint/2010/main" val="1642271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373458C-197C-4953-A899-2D21AF411491}"/>
              </a:ext>
            </a:extLst>
          </p:cNvPr>
          <p:cNvPicPr>
            <a:picLocks noGrp="1" noChangeAspect="1"/>
          </p:cNvPicPr>
          <p:nvPr>
            <p:ph idx="1"/>
          </p:nvPr>
        </p:nvPicPr>
        <p:blipFill>
          <a:blip r:embed="rId2"/>
          <a:stretch>
            <a:fillRect/>
          </a:stretch>
        </p:blipFill>
        <p:spPr>
          <a:xfrm>
            <a:off x="673531" y="1247235"/>
            <a:ext cx="3185179" cy="4901254"/>
          </a:xfrm>
          <a:prstGeom prst="rect">
            <a:avLst/>
          </a:prstGeom>
        </p:spPr>
      </p:pic>
      <p:pic>
        <p:nvPicPr>
          <p:cNvPr id="5" name="Picture 4">
            <a:extLst>
              <a:ext uri="{FF2B5EF4-FFF2-40B4-BE49-F238E27FC236}">
                <a16:creationId xmlns:a16="http://schemas.microsoft.com/office/drawing/2014/main" id="{C56F9D17-4DA9-4DFD-80C5-D2F3B0CCFA0A}"/>
              </a:ext>
            </a:extLst>
          </p:cNvPr>
          <p:cNvPicPr>
            <a:picLocks noChangeAspect="1"/>
          </p:cNvPicPr>
          <p:nvPr/>
        </p:nvPicPr>
        <p:blipFill>
          <a:blip r:embed="rId3"/>
          <a:stretch>
            <a:fillRect/>
          </a:stretch>
        </p:blipFill>
        <p:spPr>
          <a:xfrm>
            <a:off x="3688821" y="1253331"/>
            <a:ext cx="2176461" cy="1914310"/>
          </a:xfrm>
          <a:prstGeom prst="rect">
            <a:avLst/>
          </a:prstGeom>
        </p:spPr>
      </p:pic>
      <p:pic>
        <p:nvPicPr>
          <p:cNvPr id="6" name="Picture 5">
            <a:extLst>
              <a:ext uri="{FF2B5EF4-FFF2-40B4-BE49-F238E27FC236}">
                <a16:creationId xmlns:a16="http://schemas.microsoft.com/office/drawing/2014/main" id="{54E6AE4F-769E-430A-8F10-5C2DE1BA6200}"/>
              </a:ext>
            </a:extLst>
          </p:cNvPr>
          <p:cNvPicPr>
            <a:picLocks noChangeAspect="1"/>
          </p:cNvPicPr>
          <p:nvPr/>
        </p:nvPicPr>
        <p:blipFill>
          <a:blip r:embed="rId4"/>
          <a:stretch>
            <a:fillRect/>
          </a:stretch>
        </p:blipFill>
        <p:spPr>
          <a:xfrm>
            <a:off x="3701014" y="3173737"/>
            <a:ext cx="2176461" cy="2986944"/>
          </a:xfrm>
          <a:prstGeom prst="rect">
            <a:avLst/>
          </a:prstGeom>
        </p:spPr>
      </p:pic>
      <p:pic>
        <p:nvPicPr>
          <p:cNvPr id="7" name="Picture 6">
            <a:extLst>
              <a:ext uri="{FF2B5EF4-FFF2-40B4-BE49-F238E27FC236}">
                <a16:creationId xmlns:a16="http://schemas.microsoft.com/office/drawing/2014/main" id="{D5172056-F16F-4912-A7BF-1F9BECC4B71B}"/>
              </a:ext>
            </a:extLst>
          </p:cNvPr>
          <p:cNvPicPr>
            <a:picLocks noChangeAspect="1"/>
          </p:cNvPicPr>
          <p:nvPr/>
        </p:nvPicPr>
        <p:blipFill>
          <a:blip r:embed="rId5"/>
          <a:stretch>
            <a:fillRect/>
          </a:stretch>
        </p:blipFill>
        <p:spPr>
          <a:xfrm>
            <a:off x="5915964" y="1250283"/>
            <a:ext cx="2883658" cy="1920406"/>
          </a:xfrm>
          <a:prstGeom prst="rect">
            <a:avLst/>
          </a:prstGeom>
        </p:spPr>
      </p:pic>
      <p:pic>
        <p:nvPicPr>
          <p:cNvPr id="8" name="Picture 7">
            <a:extLst>
              <a:ext uri="{FF2B5EF4-FFF2-40B4-BE49-F238E27FC236}">
                <a16:creationId xmlns:a16="http://schemas.microsoft.com/office/drawing/2014/main" id="{0EC4FC2A-3BBC-4DE5-8076-E0E04006BD6B}"/>
              </a:ext>
            </a:extLst>
          </p:cNvPr>
          <p:cNvPicPr>
            <a:picLocks noChangeAspect="1"/>
          </p:cNvPicPr>
          <p:nvPr/>
        </p:nvPicPr>
        <p:blipFill>
          <a:blip r:embed="rId6"/>
          <a:stretch>
            <a:fillRect/>
          </a:stretch>
        </p:blipFill>
        <p:spPr>
          <a:xfrm>
            <a:off x="5903771" y="3157624"/>
            <a:ext cx="2908044" cy="3019169"/>
          </a:xfrm>
          <a:prstGeom prst="rect">
            <a:avLst/>
          </a:prstGeom>
        </p:spPr>
      </p:pic>
      <p:pic>
        <p:nvPicPr>
          <p:cNvPr id="9" name="Picture 8">
            <a:extLst>
              <a:ext uri="{FF2B5EF4-FFF2-40B4-BE49-F238E27FC236}">
                <a16:creationId xmlns:a16="http://schemas.microsoft.com/office/drawing/2014/main" id="{8DF33BDA-A06A-4BF0-8C6C-D2D9827A413F}"/>
              </a:ext>
            </a:extLst>
          </p:cNvPr>
          <p:cNvPicPr>
            <a:picLocks noChangeAspect="1"/>
          </p:cNvPicPr>
          <p:nvPr/>
        </p:nvPicPr>
        <p:blipFill>
          <a:blip r:embed="rId7"/>
          <a:stretch>
            <a:fillRect/>
          </a:stretch>
        </p:blipFill>
        <p:spPr>
          <a:xfrm>
            <a:off x="8850304" y="1247235"/>
            <a:ext cx="2981623" cy="1920406"/>
          </a:xfrm>
          <a:prstGeom prst="rect">
            <a:avLst/>
          </a:prstGeom>
        </p:spPr>
      </p:pic>
      <p:pic>
        <p:nvPicPr>
          <p:cNvPr id="10" name="Picture 9">
            <a:extLst>
              <a:ext uri="{FF2B5EF4-FFF2-40B4-BE49-F238E27FC236}">
                <a16:creationId xmlns:a16="http://schemas.microsoft.com/office/drawing/2014/main" id="{48617493-6BDF-4E66-9A05-C8A9A2A1CADC}"/>
              </a:ext>
            </a:extLst>
          </p:cNvPr>
          <p:cNvPicPr>
            <a:picLocks noChangeAspect="1"/>
          </p:cNvPicPr>
          <p:nvPr/>
        </p:nvPicPr>
        <p:blipFill>
          <a:blip r:embed="rId8"/>
          <a:stretch>
            <a:fillRect/>
          </a:stretch>
        </p:blipFill>
        <p:spPr>
          <a:xfrm>
            <a:off x="8850303" y="3167641"/>
            <a:ext cx="2981623" cy="2980848"/>
          </a:xfrm>
          <a:prstGeom prst="rect">
            <a:avLst/>
          </a:prstGeom>
        </p:spPr>
      </p:pic>
    </p:spTree>
    <p:extLst>
      <p:ext uri="{BB962C8B-B14F-4D97-AF65-F5344CB8AC3E}">
        <p14:creationId xmlns:p14="http://schemas.microsoft.com/office/powerpoint/2010/main" val="2657402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243BF-BC42-40FD-B98D-75366E4D78A8}"/>
              </a:ext>
            </a:extLst>
          </p:cNvPr>
          <p:cNvSpPr>
            <a:spLocks noGrp="1"/>
          </p:cNvSpPr>
          <p:nvPr>
            <p:ph type="title"/>
          </p:nvPr>
        </p:nvSpPr>
        <p:spPr/>
        <p:txBody>
          <a:bodyPr/>
          <a:lstStyle/>
          <a:p>
            <a:pPr algn="ctr"/>
            <a:r>
              <a:rPr lang="en-US" b="1" dirty="0">
                <a:solidFill>
                  <a:srgbClr val="FF0000"/>
                </a:solidFill>
                <a:latin typeface="Times New Roman" panose="02020603050405020304" pitchFamily="18" charset="0"/>
                <a:cs typeface="Times New Roman" panose="02020603050405020304" pitchFamily="18" charset="0"/>
              </a:rPr>
              <a:t>Definition</a:t>
            </a:r>
          </a:p>
        </p:txBody>
      </p:sp>
      <p:sp>
        <p:nvSpPr>
          <p:cNvPr id="3" name="Content Placeholder 2">
            <a:extLst>
              <a:ext uri="{FF2B5EF4-FFF2-40B4-BE49-F238E27FC236}">
                <a16:creationId xmlns:a16="http://schemas.microsoft.com/office/drawing/2014/main" id="{1A3DE281-13F0-43A7-B2A9-625F7E2E273D}"/>
              </a:ext>
            </a:extLst>
          </p:cNvPr>
          <p:cNvSpPr>
            <a:spLocks noGrp="1"/>
          </p:cNvSpPr>
          <p:nvPr>
            <p:ph sz="half" idx="1"/>
          </p:nvPr>
        </p:nvSpPr>
        <p:spPr/>
        <p:txBody>
          <a:bodyPr>
            <a:normAutofit/>
          </a:bodyPr>
          <a:lstStyle/>
          <a:p>
            <a:pPr algn="just"/>
            <a:r>
              <a:rPr lang="en-IN" sz="2000" dirty="0">
                <a:latin typeface="Times New Roman" panose="02020603050405020304" pitchFamily="18" charset="0"/>
                <a:cs typeface="Times New Roman" panose="02020603050405020304" pitchFamily="18" charset="0"/>
              </a:rPr>
              <a:t>Environmental studies deals with every issue that affects an organism. It is essentially a multidisciplinary approach that brings about an appreciation of our natural world and human impacts on its integrity. It is an applied science as its seeks practical answers to making human civilization sustainable on the earth’s finite resources.</a:t>
            </a:r>
          </a:p>
          <a:p>
            <a:pPr algn="just"/>
            <a:r>
              <a:rPr lang="en-IN" dirty="0"/>
              <a:t>‘</a:t>
            </a:r>
            <a:r>
              <a:rPr lang="en-IN" sz="2000" dirty="0">
                <a:latin typeface="Times New Roman" panose="02020603050405020304" pitchFamily="18" charset="0"/>
                <a:cs typeface="Times New Roman" panose="02020603050405020304" pitchFamily="18" charset="0"/>
              </a:rPr>
              <a:t>The term environment is used to describe, in the aggregate, all the external forces, influences</a:t>
            </a:r>
            <a:r>
              <a:rPr lang="en-IN" sz="2000" b="1"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and conditions, which affect the life, nature, behaviour and the growth, development and maturity </a:t>
            </a:r>
            <a:r>
              <a:rPr lang="en-US" sz="2000" dirty="0">
                <a:latin typeface="Times New Roman" panose="02020603050405020304" pitchFamily="18" charset="0"/>
                <a:cs typeface="Times New Roman" panose="02020603050405020304" pitchFamily="18" charset="0"/>
              </a:rPr>
              <a:t>of living organisms- – </a:t>
            </a:r>
            <a:r>
              <a:rPr lang="en-US" sz="2000" b="1" dirty="0">
                <a:solidFill>
                  <a:schemeClr val="accent2"/>
                </a:solidFill>
                <a:latin typeface="Times New Roman" panose="02020603050405020304" pitchFamily="18" charset="0"/>
                <a:cs typeface="Times New Roman" panose="02020603050405020304" pitchFamily="18" charset="0"/>
              </a:rPr>
              <a:t>Douglas and Holland</a:t>
            </a:r>
          </a:p>
        </p:txBody>
      </p:sp>
      <p:sp>
        <p:nvSpPr>
          <p:cNvPr id="5" name="Content Placeholder 4">
            <a:extLst>
              <a:ext uri="{FF2B5EF4-FFF2-40B4-BE49-F238E27FC236}">
                <a16:creationId xmlns:a16="http://schemas.microsoft.com/office/drawing/2014/main" id="{A63005EB-4B89-40A5-BE37-38F2BE42C467}"/>
              </a:ext>
            </a:extLst>
          </p:cNvPr>
          <p:cNvSpPr>
            <a:spLocks noGrp="1"/>
          </p:cNvSpPr>
          <p:nvPr>
            <p:ph sz="half" idx="2"/>
          </p:nvPr>
        </p:nvSpPr>
        <p:spPr/>
        <p:txBody>
          <a:bodyPr/>
          <a:lstStyle/>
          <a:p>
            <a:endParaRPr lang="en-US"/>
          </a:p>
        </p:txBody>
      </p:sp>
      <p:pic>
        <p:nvPicPr>
          <p:cNvPr id="4" name="Picture 3">
            <a:extLst>
              <a:ext uri="{FF2B5EF4-FFF2-40B4-BE49-F238E27FC236}">
                <a16:creationId xmlns:a16="http://schemas.microsoft.com/office/drawing/2014/main" id="{B40494A7-97C9-4C43-99D7-AD7E11DCC9C9}"/>
              </a:ext>
            </a:extLst>
          </p:cNvPr>
          <p:cNvPicPr>
            <a:picLocks noChangeAspect="1"/>
          </p:cNvPicPr>
          <p:nvPr/>
        </p:nvPicPr>
        <p:blipFill>
          <a:blip r:embed="rId2"/>
          <a:stretch>
            <a:fillRect/>
          </a:stretch>
        </p:blipFill>
        <p:spPr>
          <a:xfrm>
            <a:off x="6172200" y="1825625"/>
            <a:ext cx="5181600" cy="4351338"/>
          </a:xfrm>
          <a:prstGeom prst="rect">
            <a:avLst/>
          </a:prstGeom>
        </p:spPr>
      </p:pic>
    </p:spTree>
    <p:extLst>
      <p:ext uri="{BB962C8B-B14F-4D97-AF65-F5344CB8AC3E}">
        <p14:creationId xmlns:p14="http://schemas.microsoft.com/office/powerpoint/2010/main" val="4268535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9DADC-4D36-4292-860F-3F0399D7BA74}"/>
              </a:ext>
            </a:extLst>
          </p:cNvPr>
          <p:cNvSpPr>
            <a:spLocks noGrp="1"/>
          </p:cNvSpPr>
          <p:nvPr>
            <p:ph type="title"/>
          </p:nvPr>
        </p:nvSpPr>
        <p:spPr/>
        <p:txBody>
          <a:bodyPr/>
          <a:lstStyle/>
          <a:p>
            <a:pPr algn="ctr"/>
            <a:r>
              <a:rPr lang="en-IN" b="1" dirty="0">
                <a:solidFill>
                  <a:srgbClr val="FF0000"/>
                </a:solidFill>
                <a:latin typeface="Times New Roman" panose="02020603050405020304" pitchFamily="18" charset="0"/>
                <a:cs typeface="Times New Roman" panose="02020603050405020304" pitchFamily="18" charset="0"/>
              </a:rPr>
              <a:t>Scope</a:t>
            </a:r>
            <a:r>
              <a:rPr lang="en-IN" b="1" dirty="0">
                <a:latin typeface="Times New Roman" panose="02020603050405020304" pitchFamily="18" charset="0"/>
                <a:cs typeface="Times New Roman" panose="02020603050405020304" pitchFamily="18" charset="0"/>
              </a:rPr>
              <a:t> </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29C84AF-87F1-4B48-8CAF-C4259714D045}"/>
              </a:ext>
            </a:extLst>
          </p:cNvPr>
          <p:cNvSpPr>
            <a:spLocks noGrp="1"/>
          </p:cNvSpPr>
          <p:nvPr>
            <p:ph idx="1"/>
          </p:nvPr>
        </p:nvSpPr>
        <p:spPr>
          <a:xfrm>
            <a:off x="838200" y="1457739"/>
            <a:ext cx="10515600" cy="4719224"/>
          </a:xfrm>
        </p:spPr>
        <p:txBody>
          <a:bodyPr>
            <a:normAutofit/>
          </a:bodyPr>
          <a:lstStyle/>
          <a:p>
            <a:pPr algn="just"/>
            <a:r>
              <a:rPr lang="en-IN" sz="2000" dirty="0">
                <a:latin typeface="Times New Roman" panose="02020603050405020304" pitchFamily="18" charset="0"/>
                <a:cs typeface="Times New Roman" panose="02020603050405020304" pitchFamily="18" charset="0"/>
              </a:rPr>
              <a:t>As we look around at the area in which we live, we see that our surroundings were originally a natural landscape such as a forest, a river, a mountain, a desert, or a combination of these elements.</a:t>
            </a:r>
          </a:p>
          <a:p>
            <a:pPr algn="just"/>
            <a:r>
              <a:rPr lang="en-IN" sz="2000" dirty="0">
                <a:latin typeface="Times New Roman" panose="02020603050405020304" pitchFamily="18" charset="0"/>
                <a:cs typeface="Times New Roman" panose="02020603050405020304" pitchFamily="18" charset="0"/>
              </a:rPr>
              <a:t>Most of us live in landscapes that have been heavily modified by human beings, in villages, towns or cities.</a:t>
            </a:r>
          </a:p>
          <a:p>
            <a:pPr algn="just"/>
            <a:r>
              <a:rPr lang="en-IN" sz="2000" dirty="0">
                <a:latin typeface="Times New Roman" panose="02020603050405020304" pitchFamily="18" charset="0"/>
                <a:cs typeface="Times New Roman" panose="02020603050405020304" pitchFamily="18" charset="0"/>
              </a:rPr>
              <a:t>But even those of us who live in cities get our food supply from surrounding villages and these in turn are dependent on natural landscapes such as forests, grasslands, rivers, seashores, for resources such as water for agriculture, fuel wood, fodder, and fish.</a:t>
            </a:r>
          </a:p>
          <a:p>
            <a:pPr algn="just"/>
            <a:r>
              <a:rPr lang="en-IN" sz="2000" dirty="0">
                <a:latin typeface="Times New Roman" panose="02020603050405020304" pitchFamily="18" charset="0"/>
                <a:cs typeface="Times New Roman" panose="02020603050405020304" pitchFamily="18" charset="0"/>
              </a:rPr>
              <a:t>Our dependence on nature is so great that we cannot continue to live without protecting the earth’s environmental resources. Thus most traditions refer to our environment as ‘</a:t>
            </a:r>
            <a:r>
              <a:rPr lang="en-IN" sz="2000" dirty="0">
                <a:solidFill>
                  <a:schemeClr val="accent4">
                    <a:lumMod val="75000"/>
                  </a:schemeClr>
                </a:solidFill>
                <a:latin typeface="Times New Roman" panose="02020603050405020304" pitchFamily="18" charset="0"/>
                <a:cs typeface="Times New Roman" panose="02020603050405020304" pitchFamily="18" charset="0"/>
              </a:rPr>
              <a:t>Mother Nature</a:t>
            </a:r>
            <a:r>
              <a:rPr lang="en-IN" sz="2000" dirty="0">
                <a:latin typeface="Times New Roman" panose="02020603050405020304" pitchFamily="18" charset="0"/>
                <a:cs typeface="Times New Roman" panose="02020603050405020304" pitchFamily="18" charset="0"/>
              </a:rPr>
              <a:t>’ and most traditional societies have learned that respecting nature is vital for their livelihoods.</a:t>
            </a:r>
          </a:p>
          <a:p>
            <a:pPr algn="just"/>
            <a:r>
              <a:rPr lang="en-IN" sz="2000" dirty="0">
                <a:solidFill>
                  <a:schemeClr val="accent4">
                    <a:lumMod val="75000"/>
                  </a:schemeClr>
                </a:solidFill>
                <a:latin typeface="Times New Roman" panose="02020603050405020304" pitchFamily="18" charset="0"/>
                <a:cs typeface="Times New Roman" panose="02020603050405020304" pitchFamily="18" charset="0"/>
              </a:rPr>
              <a:t>The scope of environmental studies is very large</a:t>
            </a:r>
            <a:r>
              <a:rPr lang="en-IN" sz="2000" dirty="0">
                <a:latin typeface="Times New Roman" panose="02020603050405020304" pitchFamily="18" charset="0"/>
                <a:cs typeface="Times New Roman" panose="02020603050405020304" pitchFamily="18" charset="0"/>
              </a:rPr>
              <a:t>. We have today, fairly good knowledge of this subject especially the environmental problems that concern us and our future on this planet. Some of the problems are global because they affect everyone in the world.</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5787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58A75-F1C6-4913-BE83-A9773D97BE40}"/>
              </a:ext>
            </a:extLst>
          </p:cNvPr>
          <p:cNvSpPr>
            <a:spLocks noGrp="1"/>
          </p:cNvSpPr>
          <p:nvPr>
            <p:ph type="title"/>
          </p:nvPr>
        </p:nvSpPr>
        <p:spPr/>
        <p:txBody>
          <a:bodyPr/>
          <a:lstStyle/>
          <a:p>
            <a:pPr algn="ctr"/>
            <a:r>
              <a:rPr lang="en-US" b="1" dirty="0">
                <a:solidFill>
                  <a:srgbClr val="FF0000"/>
                </a:solidFill>
                <a:latin typeface="Times New Roman" panose="02020603050405020304" pitchFamily="18" charset="0"/>
                <a:cs typeface="Times New Roman" panose="02020603050405020304" pitchFamily="18" charset="0"/>
              </a:rPr>
              <a:t>Scope </a:t>
            </a:r>
          </a:p>
        </p:txBody>
      </p:sp>
      <p:sp>
        <p:nvSpPr>
          <p:cNvPr id="3" name="Content Placeholder 2">
            <a:extLst>
              <a:ext uri="{FF2B5EF4-FFF2-40B4-BE49-F238E27FC236}">
                <a16:creationId xmlns:a16="http://schemas.microsoft.com/office/drawing/2014/main" id="{DDD31F26-5A47-43ED-AF41-CB10D75684DB}"/>
              </a:ext>
            </a:extLst>
          </p:cNvPr>
          <p:cNvSpPr>
            <a:spLocks noGrp="1"/>
          </p:cNvSpPr>
          <p:nvPr>
            <p:ph idx="1"/>
          </p:nvPr>
        </p:nvSpPr>
        <p:spPr/>
        <p:txBody>
          <a:bodyPr>
            <a:normAutofit/>
          </a:bodyPr>
          <a:lstStyle/>
          <a:p>
            <a:r>
              <a:rPr lang="en-IN" sz="2000" dirty="0">
                <a:latin typeface="Times New Roman" panose="02020603050405020304" pitchFamily="18" charset="0"/>
                <a:cs typeface="Times New Roman" panose="02020603050405020304" pitchFamily="18" charset="0"/>
              </a:rPr>
              <a:t>The study tries to identify and develop appropriate and indigenous eco-friendly skills and technologies to various environmental issues.</a:t>
            </a:r>
          </a:p>
          <a:p>
            <a:r>
              <a:rPr lang="en-IN" sz="2000" dirty="0">
                <a:latin typeface="Times New Roman" panose="02020603050405020304" pitchFamily="18" charset="0"/>
                <a:cs typeface="Times New Roman" panose="02020603050405020304" pitchFamily="18" charset="0"/>
              </a:rPr>
              <a:t>It teaches the citizens the need for sustainable utilization of resources as these resources are inherited from our ancestors to the younger generation without deteriorating their quality.</a:t>
            </a:r>
          </a:p>
          <a:p>
            <a:r>
              <a:rPr lang="en-IN" sz="2000" dirty="0">
                <a:latin typeface="Times New Roman" panose="02020603050405020304" pitchFamily="18" charset="0"/>
                <a:cs typeface="Times New Roman" panose="02020603050405020304" pitchFamily="18" charset="0"/>
              </a:rPr>
              <a:t>It provides necessary information about biodiversity richness and the potential dangers to the species of plants, animals and microorganisms in the environment.</a:t>
            </a:r>
          </a:p>
          <a:p>
            <a:r>
              <a:rPr lang="en-IN" sz="2000" dirty="0">
                <a:latin typeface="Times New Roman" panose="02020603050405020304" pitchFamily="18" charset="0"/>
                <a:cs typeface="Times New Roman" panose="02020603050405020304" pitchFamily="18" charset="0"/>
              </a:rPr>
              <a:t>The study enables theoretical knowledge into practice and the multiple uses of environment.</a:t>
            </a:r>
          </a:p>
          <a:p>
            <a:r>
              <a:rPr lang="en-IN" sz="2000" dirty="0">
                <a:latin typeface="Times New Roman" panose="02020603050405020304" pitchFamily="18" charset="0"/>
                <a:cs typeface="Times New Roman" panose="02020603050405020304" pitchFamily="18" charset="0"/>
              </a:rPr>
              <a:t>The study tries to identify and develop appropriate and indigenous eco-friendly skills and technologies to various environmental issues.</a:t>
            </a:r>
          </a:p>
          <a:p>
            <a:r>
              <a:rPr lang="en-IN" sz="2000" dirty="0">
                <a:latin typeface="Times New Roman" panose="02020603050405020304" pitchFamily="18" charset="0"/>
                <a:cs typeface="Times New Roman" panose="02020603050405020304" pitchFamily="18" charset="0"/>
              </a:rPr>
              <a:t>It teaches the citizens the need for sustainable utilization of resources as these resources are inherited from our ancestors to the younger generation without deteriorating their quality.</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8916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272E9-E28D-40AE-BCC2-6347881A0207}"/>
              </a:ext>
            </a:extLst>
          </p:cNvPr>
          <p:cNvSpPr>
            <a:spLocks noGrp="1"/>
          </p:cNvSpPr>
          <p:nvPr>
            <p:ph type="title"/>
          </p:nvPr>
        </p:nvSpPr>
        <p:spPr/>
        <p:txBody>
          <a:bodyPr/>
          <a:lstStyle/>
          <a:p>
            <a:pPr algn="ctr"/>
            <a:r>
              <a:rPr lang="en-IN" b="1" dirty="0">
                <a:solidFill>
                  <a:srgbClr val="FF0000"/>
                </a:solidFill>
                <a:latin typeface="Times New Roman" panose="02020603050405020304" pitchFamily="18" charset="0"/>
                <a:cs typeface="Times New Roman" panose="02020603050405020304" pitchFamily="18" charset="0"/>
              </a:rPr>
              <a:t>OBJECTIVES </a:t>
            </a:r>
            <a:endParaRPr lang="en-US" b="1"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1BB9525-C08C-4DF7-9837-CDD6F76721CF}"/>
              </a:ext>
            </a:extLst>
          </p:cNvPr>
          <p:cNvSpPr>
            <a:spLocks noGrp="1"/>
          </p:cNvSpPr>
          <p:nvPr>
            <p:ph idx="1"/>
          </p:nvPr>
        </p:nvSpPr>
        <p:spPr>
          <a:xfrm>
            <a:off x="838200" y="1364974"/>
            <a:ext cx="10515600" cy="4811989"/>
          </a:xfrm>
        </p:spPr>
        <p:txBody>
          <a:bodyPr/>
          <a:lstStyle/>
          <a:p>
            <a:r>
              <a:rPr lang="en-IN" sz="2400" dirty="0">
                <a:latin typeface="Times New Roman" panose="02020603050405020304" pitchFamily="18" charset="0"/>
                <a:cs typeface="Times New Roman" panose="02020603050405020304" pitchFamily="18" charset="0"/>
              </a:rPr>
              <a:t>To know and understand true aspects of the environment in general</a:t>
            </a:r>
          </a:p>
          <a:p>
            <a:r>
              <a:rPr lang="en-IN" sz="2400" dirty="0">
                <a:latin typeface="Times New Roman" panose="02020603050405020304" pitchFamily="18" charset="0"/>
                <a:cs typeface="Times New Roman" panose="02020603050405020304" pitchFamily="18" charset="0"/>
              </a:rPr>
              <a:t>Inculcate the attitude in using the knowledge and skills towards solving problem and issues related to individuals, society and the environment.</a:t>
            </a:r>
          </a:p>
          <a:p>
            <a:r>
              <a:rPr lang="en-IN" sz="2400" dirty="0">
                <a:latin typeface="Times New Roman" panose="02020603050405020304" pitchFamily="18" charset="0"/>
                <a:cs typeface="Times New Roman" panose="02020603050405020304" pitchFamily="18" charset="0"/>
              </a:rPr>
              <a:t>Build understanding, awareness and sensitivity towards causes and efforts of the class that continuously take place in society the world around us.</a:t>
            </a:r>
          </a:p>
          <a:p>
            <a:r>
              <a:rPr lang="en-IN" sz="2400" dirty="0">
                <a:latin typeface="Times New Roman" panose="02020603050405020304" pitchFamily="18" charset="0"/>
                <a:cs typeface="Times New Roman" panose="02020603050405020304" pitchFamily="18" charset="0"/>
              </a:rPr>
              <a:t>To build the values and attitudes towards the need and necessity to live together in harmony in the context of the heterogeneous society.</a:t>
            </a:r>
          </a:p>
          <a:p>
            <a:r>
              <a:rPr lang="en-IN" sz="2400" dirty="0">
                <a:latin typeface="Times New Roman" panose="02020603050405020304" pitchFamily="18" charset="0"/>
                <a:cs typeface="Times New Roman" panose="02020603050405020304" pitchFamily="18" charset="0"/>
              </a:rPr>
              <a:t>To know and understand the interaction between mammals, between human and their environment and interaction between the various elements and components of the environment.</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8531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957E24B-4E67-4198-A801-83D346B435C4}"/>
              </a:ext>
            </a:extLst>
          </p:cNvPr>
          <p:cNvSpPr>
            <a:spLocks noGrp="1"/>
          </p:cNvSpPr>
          <p:nvPr>
            <p:ph type="title"/>
          </p:nvPr>
        </p:nvSpPr>
        <p:spPr/>
        <p:txBody>
          <a:bodyPr/>
          <a:lstStyle/>
          <a:p>
            <a:pPr algn="ctr"/>
            <a:r>
              <a:rPr lang="en-IN" b="1" dirty="0">
                <a:solidFill>
                  <a:srgbClr val="FF0000"/>
                </a:solidFill>
                <a:latin typeface="Times New Roman" panose="02020603050405020304" pitchFamily="18" charset="0"/>
                <a:cs typeface="Times New Roman" panose="02020603050405020304" pitchFamily="18" charset="0"/>
              </a:rPr>
              <a:t>Role of Environmental Studies </a:t>
            </a:r>
            <a:endParaRPr lang="en-US" b="1" dirty="0">
              <a:solidFill>
                <a:srgbClr val="FF0000"/>
              </a:solidFill>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397A45B5-F80C-4995-B312-D273E764E0B0}"/>
              </a:ext>
            </a:extLst>
          </p:cNvPr>
          <p:cNvPicPr>
            <a:picLocks noGrp="1" noChangeAspect="1"/>
          </p:cNvPicPr>
          <p:nvPr>
            <p:ph idx="1"/>
          </p:nvPr>
        </p:nvPicPr>
        <p:blipFill>
          <a:blip r:embed="rId2"/>
          <a:stretch>
            <a:fillRect/>
          </a:stretch>
        </p:blipFill>
        <p:spPr>
          <a:xfrm>
            <a:off x="1347552" y="1895060"/>
            <a:ext cx="4381555" cy="4156738"/>
          </a:xfrm>
          <a:prstGeom prst="rect">
            <a:avLst/>
          </a:prstGeom>
        </p:spPr>
      </p:pic>
      <p:pic>
        <p:nvPicPr>
          <p:cNvPr id="5" name="Picture 4">
            <a:extLst>
              <a:ext uri="{FF2B5EF4-FFF2-40B4-BE49-F238E27FC236}">
                <a16:creationId xmlns:a16="http://schemas.microsoft.com/office/drawing/2014/main" id="{4449453B-91D4-498B-B802-6E79AAB857D7}"/>
              </a:ext>
            </a:extLst>
          </p:cNvPr>
          <p:cNvPicPr>
            <a:picLocks noChangeAspect="1"/>
          </p:cNvPicPr>
          <p:nvPr/>
        </p:nvPicPr>
        <p:blipFill>
          <a:blip r:embed="rId3"/>
          <a:stretch>
            <a:fillRect/>
          </a:stretch>
        </p:blipFill>
        <p:spPr>
          <a:xfrm>
            <a:off x="6787046" y="1895061"/>
            <a:ext cx="4316342" cy="4156737"/>
          </a:xfrm>
          <a:prstGeom prst="rect">
            <a:avLst/>
          </a:prstGeom>
        </p:spPr>
      </p:pic>
    </p:spTree>
    <p:extLst>
      <p:ext uri="{BB962C8B-B14F-4D97-AF65-F5344CB8AC3E}">
        <p14:creationId xmlns:p14="http://schemas.microsoft.com/office/powerpoint/2010/main" val="4226780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TotalTime>
  <Words>1964</Words>
  <Application>Microsoft Office PowerPoint</Application>
  <PresentationFormat>Widescreen</PresentationFormat>
  <Paragraphs>87</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Times New Roman</vt:lpstr>
      <vt:lpstr>Wingdings</vt:lpstr>
      <vt:lpstr>Office Theme</vt:lpstr>
      <vt:lpstr>Introduction to Environmental Sciences </vt:lpstr>
      <vt:lpstr>UNIT-1</vt:lpstr>
      <vt:lpstr>Environment </vt:lpstr>
      <vt:lpstr>PowerPoint Presentation</vt:lpstr>
      <vt:lpstr>Definition</vt:lpstr>
      <vt:lpstr>Scope </vt:lpstr>
      <vt:lpstr>Scope </vt:lpstr>
      <vt:lpstr>OBJECTIVES </vt:lpstr>
      <vt:lpstr>Role of Environmental Studies </vt:lpstr>
      <vt:lpstr>Activity 1</vt:lpstr>
      <vt:lpstr>Importance of environmental study</vt:lpstr>
      <vt:lpstr>PowerPoint Presentation</vt:lpstr>
      <vt:lpstr>Need for Public Awareness</vt:lpstr>
      <vt:lpstr>PowerPoint Presentation</vt:lpstr>
      <vt:lpstr>PowerPoint Presentation</vt:lpstr>
      <vt:lpstr>Self Assessment</vt:lpstr>
      <vt:lpstr>Segments of Environment</vt:lpstr>
      <vt:lpstr>PowerPoint Presentation</vt:lpstr>
      <vt:lpstr>Segments of Environment</vt:lpstr>
      <vt:lpstr>Sustainability</vt:lpstr>
      <vt:lpstr>Facts to know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Environmental Sciences</dc:title>
  <dc:creator>Kanagaraj Rajagopal</dc:creator>
  <cp:lastModifiedBy>Kanagaraj Rajagopal</cp:lastModifiedBy>
  <cp:revision>65</cp:revision>
  <dcterms:created xsi:type="dcterms:W3CDTF">2020-01-17T10:44:20Z</dcterms:created>
  <dcterms:modified xsi:type="dcterms:W3CDTF">2020-03-05T16:30:13Z</dcterms:modified>
</cp:coreProperties>
</file>

<file path=docProps/thumbnail.jpeg>
</file>